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9906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FF"/>
    <a:srgbClr val="66CCFF"/>
    <a:srgbClr val="FFFF99"/>
    <a:srgbClr val="FCEE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18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B58E40-A16E-476D-A268-38D2DC54DF2E}" type="doc">
      <dgm:prSet loTypeId="urn:microsoft.com/office/officeart/2005/8/layout/hierarchy2" loCatId="hierarchy" qsTypeId="urn:microsoft.com/office/officeart/2005/8/quickstyle/simple1" qsCatId="simple" csTypeId="urn:microsoft.com/office/officeart/2005/8/colors/accent5_1" csCatId="accent5" phldr="1"/>
      <dgm:spPr/>
      <dgm:t>
        <a:bodyPr/>
        <a:lstStyle/>
        <a:p>
          <a:endParaRPr kumimoji="1" lang="ja-JP" altLang="en-US"/>
        </a:p>
      </dgm:t>
    </dgm:pt>
    <dgm:pt modelId="{F48B7F6A-4EAA-4F13-B5D0-64B91663D177}">
      <dgm:prSet phldrT="[テキスト]"/>
      <dgm:spPr/>
      <dgm:t>
        <a:bodyPr/>
        <a:lstStyle/>
        <a:p>
          <a:r>
            <a:rPr kumimoji="1" lang="ja-JP" altLang="en-US" dirty="0">
              <a:latin typeface="HG丸ｺﾞｼｯｸM-PRO" pitchFamily="50" charset="-128"/>
              <a:ea typeface="HG丸ｺﾞｼｯｸM-PRO" pitchFamily="50" charset="-128"/>
            </a:rPr>
            <a:t>町長</a:t>
          </a:r>
        </a:p>
      </dgm:t>
    </dgm:pt>
    <dgm:pt modelId="{5C9C6422-E7DE-4B59-A840-2FB9DBF1C4A4}" type="parTrans" cxnId="{CDD8A005-6304-4124-A873-0948B3BC464D}">
      <dgm:prSet/>
      <dgm:spPr/>
      <dgm:t>
        <a:bodyPr/>
        <a:lstStyle/>
        <a:p>
          <a:endParaRPr kumimoji="1" lang="ja-JP" altLang="en-US">
            <a:latin typeface="HG丸ｺﾞｼｯｸM-PRO" pitchFamily="50" charset="-128"/>
            <a:ea typeface="HG丸ｺﾞｼｯｸM-PRO" pitchFamily="50" charset="-128"/>
          </a:endParaRPr>
        </a:p>
      </dgm:t>
    </dgm:pt>
    <dgm:pt modelId="{79B95275-2DA8-49D8-A5FD-8692277FFB06}" type="sibTrans" cxnId="{CDD8A005-6304-4124-A873-0948B3BC464D}">
      <dgm:prSet/>
      <dgm:spPr/>
      <dgm:t>
        <a:bodyPr/>
        <a:lstStyle/>
        <a:p>
          <a:endParaRPr kumimoji="1" lang="ja-JP" altLang="en-US">
            <a:latin typeface="HG丸ｺﾞｼｯｸM-PRO" pitchFamily="50" charset="-128"/>
            <a:ea typeface="HG丸ｺﾞｼｯｸM-PRO" pitchFamily="50" charset="-128"/>
          </a:endParaRPr>
        </a:p>
      </dgm:t>
    </dgm:pt>
    <dgm:pt modelId="{C0E76E13-B493-4398-85AB-E848B4A82CF6}">
      <dgm:prSet phldrT="[テキスト]"/>
      <dgm:spPr/>
      <dgm:t>
        <a:bodyPr/>
        <a:lstStyle/>
        <a:p>
          <a:r>
            <a:rPr kumimoji="1" lang="ja-JP" altLang="en-US">
              <a:latin typeface="HG丸ｺﾞｼｯｸM-PRO" pitchFamily="50" charset="-128"/>
              <a:ea typeface="HG丸ｺﾞｼｯｸM-PRO" pitchFamily="50" charset="-128"/>
            </a:rPr>
            <a:t>消防団</a:t>
          </a:r>
        </a:p>
      </dgm:t>
    </dgm:pt>
    <dgm:pt modelId="{4BE8C972-130D-4FF3-92A6-79A0ADAB846E}" type="parTrans" cxnId="{D13F06B2-E8E6-4381-87FD-D01208DF37E8}">
      <dgm:prSet/>
      <dgm:spPr/>
      <dgm:t>
        <a:bodyPr/>
        <a:lstStyle/>
        <a:p>
          <a:endParaRPr kumimoji="1" lang="ja-JP" altLang="en-US">
            <a:latin typeface="HG丸ｺﾞｼｯｸM-PRO" pitchFamily="50" charset="-128"/>
            <a:ea typeface="HG丸ｺﾞｼｯｸM-PRO" pitchFamily="50" charset="-128"/>
          </a:endParaRPr>
        </a:p>
      </dgm:t>
    </dgm:pt>
    <dgm:pt modelId="{D12B5767-480D-46CC-9524-7AC926FBA4DB}" type="sibTrans" cxnId="{D13F06B2-E8E6-4381-87FD-D01208DF37E8}">
      <dgm:prSet/>
      <dgm:spPr/>
      <dgm:t>
        <a:bodyPr/>
        <a:lstStyle/>
        <a:p>
          <a:endParaRPr kumimoji="1" lang="ja-JP" altLang="en-US">
            <a:latin typeface="HG丸ｺﾞｼｯｸM-PRO" pitchFamily="50" charset="-128"/>
            <a:ea typeface="HG丸ｺﾞｼｯｸM-PRO" pitchFamily="50" charset="-128"/>
          </a:endParaRPr>
        </a:p>
      </dgm:t>
    </dgm:pt>
    <dgm:pt modelId="{1BA5AEE6-D60B-4946-A913-43503A109951}">
      <dgm:prSet phldrT="[テキスト]"/>
      <dgm:spPr/>
      <dgm:t>
        <a:bodyPr/>
        <a:lstStyle/>
        <a:p>
          <a:r>
            <a:rPr kumimoji="1" lang="ja-JP" altLang="en-US">
              <a:latin typeface="HG丸ｺﾞｼｯｸM-PRO" pitchFamily="50" charset="-128"/>
              <a:ea typeface="HG丸ｺﾞｼｯｸM-PRO" pitchFamily="50" charset="-128"/>
            </a:rPr>
            <a:t>分団</a:t>
          </a:r>
        </a:p>
      </dgm:t>
    </dgm:pt>
    <dgm:pt modelId="{083B73DD-3620-4ACB-BD40-1E9457EA8C6E}" type="parTrans" cxnId="{7EBE01D3-C182-4196-91B2-402DF73DB4BE}">
      <dgm:prSet/>
      <dgm:spPr/>
      <dgm:t>
        <a:bodyPr/>
        <a:lstStyle/>
        <a:p>
          <a:endParaRPr kumimoji="1" lang="ja-JP" altLang="en-US">
            <a:latin typeface="HG丸ｺﾞｼｯｸM-PRO" pitchFamily="50" charset="-128"/>
            <a:ea typeface="HG丸ｺﾞｼｯｸM-PRO" pitchFamily="50" charset="-128"/>
          </a:endParaRPr>
        </a:p>
      </dgm:t>
    </dgm:pt>
    <dgm:pt modelId="{F24C5816-5453-4678-9B28-D204A6E5F62E}" type="sibTrans" cxnId="{7EBE01D3-C182-4196-91B2-402DF73DB4BE}">
      <dgm:prSet/>
      <dgm:spPr/>
      <dgm:t>
        <a:bodyPr/>
        <a:lstStyle/>
        <a:p>
          <a:endParaRPr kumimoji="1" lang="ja-JP" altLang="en-US">
            <a:latin typeface="HG丸ｺﾞｼｯｸM-PRO" pitchFamily="50" charset="-128"/>
            <a:ea typeface="HG丸ｺﾞｼｯｸM-PRO" pitchFamily="50" charset="-128"/>
          </a:endParaRPr>
        </a:p>
      </dgm:t>
    </dgm:pt>
    <dgm:pt modelId="{463E978E-24C3-419C-80F8-C47D92527446}">
      <dgm:prSet phldrT="[テキスト]"/>
      <dgm:spPr/>
      <dgm:t>
        <a:bodyPr/>
        <a:lstStyle/>
        <a:p>
          <a:r>
            <a:rPr kumimoji="1" lang="ja-JP" altLang="en-US">
              <a:latin typeface="HG丸ｺﾞｼｯｸM-PRO" pitchFamily="50" charset="-128"/>
              <a:ea typeface="HG丸ｺﾞｼｯｸM-PRO" pitchFamily="50" charset="-128"/>
            </a:rPr>
            <a:t>分団</a:t>
          </a:r>
        </a:p>
      </dgm:t>
    </dgm:pt>
    <dgm:pt modelId="{90141E5F-854A-4271-9C38-7941B3A9FEDE}" type="parTrans" cxnId="{B53A0CEF-EBEB-4901-AA84-0816DCBB87B4}">
      <dgm:prSet/>
      <dgm:spPr/>
      <dgm:t>
        <a:bodyPr/>
        <a:lstStyle/>
        <a:p>
          <a:endParaRPr kumimoji="1" lang="ja-JP" altLang="en-US">
            <a:latin typeface="HG丸ｺﾞｼｯｸM-PRO" pitchFamily="50" charset="-128"/>
            <a:ea typeface="HG丸ｺﾞｼｯｸM-PRO" pitchFamily="50" charset="-128"/>
          </a:endParaRPr>
        </a:p>
      </dgm:t>
    </dgm:pt>
    <dgm:pt modelId="{B72C8F6E-4F06-4933-B619-C298200C16F8}" type="sibTrans" cxnId="{B53A0CEF-EBEB-4901-AA84-0816DCBB87B4}">
      <dgm:prSet/>
      <dgm:spPr/>
      <dgm:t>
        <a:bodyPr/>
        <a:lstStyle/>
        <a:p>
          <a:endParaRPr kumimoji="1" lang="ja-JP" altLang="en-US">
            <a:latin typeface="HG丸ｺﾞｼｯｸM-PRO" pitchFamily="50" charset="-128"/>
            <a:ea typeface="HG丸ｺﾞｼｯｸM-PRO" pitchFamily="50" charset="-128"/>
          </a:endParaRPr>
        </a:p>
      </dgm:t>
    </dgm:pt>
    <dgm:pt modelId="{6427C3F5-2C55-4035-82DD-2C6CB779155F}">
      <dgm:prSet phldrT="[テキスト]"/>
      <dgm:spPr/>
      <dgm:t>
        <a:bodyPr/>
        <a:lstStyle/>
        <a:p>
          <a:r>
            <a:rPr kumimoji="1" lang="ja-JP" altLang="en-US" dirty="0">
              <a:latin typeface="HG丸ｺﾞｼｯｸM-PRO" pitchFamily="50" charset="-128"/>
              <a:ea typeface="HG丸ｺﾞｼｯｸM-PRO" pitchFamily="50" charset="-128"/>
            </a:rPr>
            <a:t>消防本部</a:t>
          </a:r>
        </a:p>
      </dgm:t>
    </dgm:pt>
    <dgm:pt modelId="{5FF1E252-A6B8-4BF9-9A6B-00C9062085C3}" type="parTrans" cxnId="{00C82554-7A25-41DB-91EB-A085F8D06B20}">
      <dgm:prSet/>
      <dgm:spPr/>
      <dgm:t>
        <a:bodyPr/>
        <a:lstStyle/>
        <a:p>
          <a:endParaRPr kumimoji="1" lang="ja-JP" altLang="en-US">
            <a:latin typeface="HG丸ｺﾞｼｯｸM-PRO" pitchFamily="50" charset="-128"/>
            <a:ea typeface="HG丸ｺﾞｼｯｸM-PRO" pitchFamily="50" charset="-128"/>
          </a:endParaRPr>
        </a:p>
      </dgm:t>
    </dgm:pt>
    <dgm:pt modelId="{9A08C96A-45EF-4D39-8710-FED74DF1D4AB}" type="sibTrans" cxnId="{00C82554-7A25-41DB-91EB-A085F8D06B20}">
      <dgm:prSet/>
      <dgm:spPr/>
      <dgm:t>
        <a:bodyPr/>
        <a:lstStyle/>
        <a:p>
          <a:endParaRPr kumimoji="1" lang="ja-JP" altLang="en-US">
            <a:latin typeface="HG丸ｺﾞｼｯｸM-PRO" pitchFamily="50" charset="-128"/>
            <a:ea typeface="HG丸ｺﾞｼｯｸM-PRO" pitchFamily="50" charset="-128"/>
          </a:endParaRPr>
        </a:p>
      </dgm:t>
    </dgm:pt>
    <dgm:pt modelId="{D96631A1-593F-42CE-8222-354F617732CF}">
      <dgm:prSet phldrT="[テキスト]"/>
      <dgm:spPr/>
      <dgm:t>
        <a:bodyPr/>
        <a:lstStyle/>
        <a:p>
          <a:r>
            <a:rPr kumimoji="1" lang="ja-JP" altLang="en-US">
              <a:latin typeface="HG丸ｺﾞｼｯｸM-PRO" pitchFamily="50" charset="-128"/>
              <a:ea typeface="HG丸ｺﾞｼｯｸM-PRO" pitchFamily="50" charset="-128"/>
            </a:rPr>
            <a:t>消防署</a:t>
          </a:r>
        </a:p>
      </dgm:t>
    </dgm:pt>
    <dgm:pt modelId="{10E9A24D-8313-4FFB-829A-E7DD2805E2A9}" type="parTrans" cxnId="{AFDBE0A3-923A-4D40-AA43-79C2446E9C42}">
      <dgm:prSet/>
      <dgm:spPr/>
      <dgm:t>
        <a:bodyPr/>
        <a:lstStyle/>
        <a:p>
          <a:endParaRPr kumimoji="1" lang="ja-JP" altLang="en-US">
            <a:latin typeface="HG丸ｺﾞｼｯｸM-PRO" pitchFamily="50" charset="-128"/>
            <a:ea typeface="HG丸ｺﾞｼｯｸM-PRO" pitchFamily="50" charset="-128"/>
          </a:endParaRPr>
        </a:p>
      </dgm:t>
    </dgm:pt>
    <dgm:pt modelId="{4E970F0B-171C-413D-A52F-0E64F237BA58}" type="sibTrans" cxnId="{AFDBE0A3-923A-4D40-AA43-79C2446E9C42}">
      <dgm:prSet/>
      <dgm:spPr/>
      <dgm:t>
        <a:bodyPr/>
        <a:lstStyle/>
        <a:p>
          <a:endParaRPr kumimoji="1" lang="ja-JP" altLang="en-US">
            <a:latin typeface="HG丸ｺﾞｼｯｸM-PRO" pitchFamily="50" charset="-128"/>
            <a:ea typeface="HG丸ｺﾞｼｯｸM-PRO" pitchFamily="50" charset="-128"/>
          </a:endParaRPr>
        </a:p>
      </dgm:t>
    </dgm:pt>
    <dgm:pt modelId="{357F1C6C-2428-4B53-A249-7EF4F9DB374B}" type="pres">
      <dgm:prSet presAssocID="{47B58E40-A16E-476D-A268-38D2DC54DF2E}" presName="diagram" presStyleCnt="0">
        <dgm:presLayoutVars>
          <dgm:chPref val="1"/>
          <dgm:dir/>
          <dgm:animOne val="branch"/>
          <dgm:animLvl val="lvl"/>
          <dgm:resizeHandles val="exact"/>
        </dgm:presLayoutVars>
      </dgm:prSet>
      <dgm:spPr/>
    </dgm:pt>
    <dgm:pt modelId="{240AE16A-085D-494B-AF45-C0F0EDED7707}" type="pres">
      <dgm:prSet presAssocID="{F48B7F6A-4EAA-4F13-B5D0-64B91663D177}" presName="root1" presStyleCnt="0"/>
      <dgm:spPr/>
    </dgm:pt>
    <dgm:pt modelId="{13F77615-2A62-47A1-8E68-1F520D8EB43A}" type="pres">
      <dgm:prSet presAssocID="{F48B7F6A-4EAA-4F13-B5D0-64B91663D177}" presName="LevelOneTextNode" presStyleLbl="node0" presStyleIdx="0" presStyleCnt="1">
        <dgm:presLayoutVars>
          <dgm:chPref val="3"/>
        </dgm:presLayoutVars>
      </dgm:prSet>
      <dgm:spPr/>
    </dgm:pt>
    <dgm:pt modelId="{C9242E4F-00B0-469C-96C9-9B72178B3C34}" type="pres">
      <dgm:prSet presAssocID="{F48B7F6A-4EAA-4F13-B5D0-64B91663D177}" presName="level2hierChild" presStyleCnt="0"/>
      <dgm:spPr/>
    </dgm:pt>
    <dgm:pt modelId="{FFC93DA2-9651-4BF1-9562-2DB89C01C911}" type="pres">
      <dgm:prSet presAssocID="{4BE8C972-130D-4FF3-92A6-79A0ADAB846E}" presName="conn2-1" presStyleLbl="parChTrans1D2" presStyleIdx="0" presStyleCnt="2"/>
      <dgm:spPr/>
    </dgm:pt>
    <dgm:pt modelId="{FB800A1B-427C-48C4-8480-CE2DCD9EA7B3}" type="pres">
      <dgm:prSet presAssocID="{4BE8C972-130D-4FF3-92A6-79A0ADAB846E}" presName="connTx" presStyleLbl="parChTrans1D2" presStyleIdx="0" presStyleCnt="2"/>
      <dgm:spPr/>
    </dgm:pt>
    <dgm:pt modelId="{DD2B98BC-07CF-4485-B3F6-078AB192EEB2}" type="pres">
      <dgm:prSet presAssocID="{C0E76E13-B493-4398-85AB-E848B4A82CF6}" presName="root2" presStyleCnt="0"/>
      <dgm:spPr/>
    </dgm:pt>
    <dgm:pt modelId="{9082BD6F-8791-4A48-BDB7-C16D9D191707}" type="pres">
      <dgm:prSet presAssocID="{C0E76E13-B493-4398-85AB-E848B4A82CF6}" presName="LevelTwoTextNode" presStyleLbl="node2" presStyleIdx="0" presStyleCnt="2">
        <dgm:presLayoutVars>
          <dgm:chPref val="3"/>
        </dgm:presLayoutVars>
      </dgm:prSet>
      <dgm:spPr/>
    </dgm:pt>
    <dgm:pt modelId="{93C40B6E-9E0F-40D8-89A1-29576BE4AAF5}" type="pres">
      <dgm:prSet presAssocID="{C0E76E13-B493-4398-85AB-E848B4A82CF6}" presName="level3hierChild" presStyleCnt="0"/>
      <dgm:spPr/>
    </dgm:pt>
    <dgm:pt modelId="{4D6A736E-D844-40A3-AFB9-B13D7580560A}" type="pres">
      <dgm:prSet presAssocID="{083B73DD-3620-4ACB-BD40-1E9457EA8C6E}" presName="conn2-1" presStyleLbl="parChTrans1D3" presStyleIdx="0" presStyleCnt="3"/>
      <dgm:spPr/>
    </dgm:pt>
    <dgm:pt modelId="{28A9B6E3-B20F-489D-9407-F4EC2F78FAA7}" type="pres">
      <dgm:prSet presAssocID="{083B73DD-3620-4ACB-BD40-1E9457EA8C6E}" presName="connTx" presStyleLbl="parChTrans1D3" presStyleIdx="0" presStyleCnt="3"/>
      <dgm:spPr/>
    </dgm:pt>
    <dgm:pt modelId="{779DBB3B-48CE-49B0-BB25-1F1AF66E905B}" type="pres">
      <dgm:prSet presAssocID="{1BA5AEE6-D60B-4946-A913-43503A109951}" presName="root2" presStyleCnt="0"/>
      <dgm:spPr/>
    </dgm:pt>
    <dgm:pt modelId="{A92F8B85-1B3D-4B84-BBCB-73461E19A575}" type="pres">
      <dgm:prSet presAssocID="{1BA5AEE6-D60B-4946-A913-43503A109951}" presName="LevelTwoTextNode" presStyleLbl="node3" presStyleIdx="0" presStyleCnt="3">
        <dgm:presLayoutVars>
          <dgm:chPref val="3"/>
        </dgm:presLayoutVars>
      </dgm:prSet>
      <dgm:spPr/>
    </dgm:pt>
    <dgm:pt modelId="{A0566BEC-1C72-4241-B888-BC895DB56207}" type="pres">
      <dgm:prSet presAssocID="{1BA5AEE6-D60B-4946-A913-43503A109951}" presName="level3hierChild" presStyleCnt="0"/>
      <dgm:spPr/>
    </dgm:pt>
    <dgm:pt modelId="{E7B17A56-2D74-4146-B8CF-43EDC427E0F6}" type="pres">
      <dgm:prSet presAssocID="{90141E5F-854A-4271-9C38-7941B3A9FEDE}" presName="conn2-1" presStyleLbl="parChTrans1D3" presStyleIdx="1" presStyleCnt="3"/>
      <dgm:spPr/>
    </dgm:pt>
    <dgm:pt modelId="{B151F552-440F-4F76-9157-9B943335C112}" type="pres">
      <dgm:prSet presAssocID="{90141E5F-854A-4271-9C38-7941B3A9FEDE}" presName="connTx" presStyleLbl="parChTrans1D3" presStyleIdx="1" presStyleCnt="3"/>
      <dgm:spPr/>
    </dgm:pt>
    <dgm:pt modelId="{78749CDA-DE7F-467A-95D8-923C5AA7255E}" type="pres">
      <dgm:prSet presAssocID="{463E978E-24C3-419C-80F8-C47D92527446}" presName="root2" presStyleCnt="0"/>
      <dgm:spPr/>
    </dgm:pt>
    <dgm:pt modelId="{562D1EFE-0730-4678-994B-B28FF2CB98D0}" type="pres">
      <dgm:prSet presAssocID="{463E978E-24C3-419C-80F8-C47D92527446}" presName="LevelTwoTextNode" presStyleLbl="node3" presStyleIdx="1" presStyleCnt="3">
        <dgm:presLayoutVars>
          <dgm:chPref val="3"/>
        </dgm:presLayoutVars>
      </dgm:prSet>
      <dgm:spPr/>
    </dgm:pt>
    <dgm:pt modelId="{26F0A951-A58B-46FE-9F06-8B24EBBA23C2}" type="pres">
      <dgm:prSet presAssocID="{463E978E-24C3-419C-80F8-C47D92527446}" presName="level3hierChild" presStyleCnt="0"/>
      <dgm:spPr/>
    </dgm:pt>
    <dgm:pt modelId="{AEE81EE6-AFA5-427E-A6FC-4143348BAD14}" type="pres">
      <dgm:prSet presAssocID="{5FF1E252-A6B8-4BF9-9A6B-00C9062085C3}" presName="conn2-1" presStyleLbl="parChTrans1D2" presStyleIdx="1" presStyleCnt="2"/>
      <dgm:spPr/>
    </dgm:pt>
    <dgm:pt modelId="{35E3A69B-F4FC-4318-944A-3D2D5D12901A}" type="pres">
      <dgm:prSet presAssocID="{5FF1E252-A6B8-4BF9-9A6B-00C9062085C3}" presName="connTx" presStyleLbl="parChTrans1D2" presStyleIdx="1" presStyleCnt="2"/>
      <dgm:spPr/>
    </dgm:pt>
    <dgm:pt modelId="{8D4F34ED-EA81-4D6F-8022-89EC330FCAE3}" type="pres">
      <dgm:prSet presAssocID="{6427C3F5-2C55-4035-82DD-2C6CB779155F}" presName="root2" presStyleCnt="0"/>
      <dgm:spPr/>
    </dgm:pt>
    <dgm:pt modelId="{0355D0AF-1EDF-4950-AAF1-0D92821E0AE6}" type="pres">
      <dgm:prSet presAssocID="{6427C3F5-2C55-4035-82DD-2C6CB779155F}" presName="LevelTwoTextNode" presStyleLbl="node2" presStyleIdx="1" presStyleCnt="2">
        <dgm:presLayoutVars>
          <dgm:chPref val="3"/>
        </dgm:presLayoutVars>
      </dgm:prSet>
      <dgm:spPr/>
    </dgm:pt>
    <dgm:pt modelId="{61211810-D417-4877-AC16-1093A40DDB65}" type="pres">
      <dgm:prSet presAssocID="{6427C3F5-2C55-4035-82DD-2C6CB779155F}" presName="level3hierChild" presStyleCnt="0"/>
      <dgm:spPr/>
    </dgm:pt>
    <dgm:pt modelId="{3D197BE4-D2CF-4BD2-9C59-5589F9A4F17A}" type="pres">
      <dgm:prSet presAssocID="{10E9A24D-8313-4FFB-829A-E7DD2805E2A9}" presName="conn2-1" presStyleLbl="parChTrans1D3" presStyleIdx="2" presStyleCnt="3"/>
      <dgm:spPr/>
    </dgm:pt>
    <dgm:pt modelId="{4FDE4BC0-A90B-421A-B420-4FA10842C786}" type="pres">
      <dgm:prSet presAssocID="{10E9A24D-8313-4FFB-829A-E7DD2805E2A9}" presName="connTx" presStyleLbl="parChTrans1D3" presStyleIdx="2" presStyleCnt="3"/>
      <dgm:spPr/>
    </dgm:pt>
    <dgm:pt modelId="{F3933A2D-6772-4D46-A5CB-2517FB84743A}" type="pres">
      <dgm:prSet presAssocID="{D96631A1-593F-42CE-8222-354F617732CF}" presName="root2" presStyleCnt="0"/>
      <dgm:spPr/>
    </dgm:pt>
    <dgm:pt modelId="{908FA0C7-245E-49A6-9F3E-FDB7D17B77CF}" type="pres">
      <dgm:prSet presAssocID="{D96631A1-593F-42CE-8222-354F617732CF}" presName="LevelTwoTextNode" presStyleLbl="node3" presStyleIdx="2" presStyleCnt="3">
        <dgm:presLayoutVars>
          <dgm:chPref val="3"/>
        </dgm:presLayoutVars>
      </dgm:prSet>
      <dgm:spPr/>
    </dgm:pt>
    <dgm:pt modelId="{AC63DD7D-9B34-43FB-A8AD-D0AD95474481}" type="pres">
      <dgm:prSet presAssocID="{D96631A1-593F-42CE-8222-354F617732CF}" presName="level3hierChild" presStyleCnt="0"/>
      <dgm:spPr/>
    </dgm:pt>
  </dgm:ptLst>
  <dgm:cxnLst>
    <dgm:cxn modelId="{CDD8A005-6304-4124-A873-0948B3BC464D}" srcId="{47B58E40-A16E-476D-A268-38D2DC54DF2E}" destId="{F48B7F6A-4EAA-4F13-B5D0-64B91663D177}" srcOrd="0" destOrd="0" parTransId="{5C9C6422-E7DE-4B59-A840-2FB9DBF1C4A4}" sibTransId="{79B95275-2DA8-49D8-A5FD-8692277FFB06}"/>
    <dgm:cxn modelId="{EF62950A-F01E-4E3D-A6DE-08BA27FDD23D}" type="presOf" srcId="{463E978E-24C3-419C-80F8-C47D92527446}" destId="{562D1EFE-0730-4678-994B-B28FF2CB98D0}" srcOrd="0" destOrd="0" presId="urn:microsoft.com/office/officeart/2005/8/layout/hierarchy2"/>
    <dgm:cxn modelId="{256EAD1E-1B9C-4854-9214-563DFCA85E15}" type="presOf" srcId="{4BE8C972-130D-4FF3-92A6-79A0ADAB846E}" destId="{FFC93DA2-9651-4BF1-9562-2DB89C01C911}" srcOrd="0" destOrd="0" presId="urn:microsoft.com/office/officeart/2005/8/layout/hierarchy2"/>
    <dgm:cxn modelId="{453D3A27-C646-4153-8370-3C96BBA4E4F7}" type="presOf" srcId="{47B58E40-A16E-476D-A268-38D2DC54DF2E}" destId="{357F1C6C-2428-4B53-A249-7EF4F9DB374B}" srcOrd="0" destOrd="0" presId="urn:microsoft.com/office/officeart/2005/8/layout/hierarchy2"/>
    <dgm:cxn modelId="{5A5B6B63-52C9-4CCD-BF0B-9A208FF37FFA}" type="presOf" srcId="{083B73DD-3620-4ACB-BD40-1E9457EA8C6E}" destId="{28A9B6E3-B20F-489D-9407-F4EC2F78FAA7}" srcOrd="1" destOrd="0" presId="urn:microsoft.com/office/officeart/2005/8/layout/hierarchy2"/>
    <dgm:cxn modelId="{00C82554-7A25-41DB-91EB-A085F8D06B20}" srcId="{F48B7F6A-4EAA-4F13-B5D0-64B91663D177}" destId="{6427C3F5-2C55-4035-82DD-2C6CB779155F}" srcOrd="1" destOrd="0" parTransId="{5FF1E252-A6B8-4BF9-9A6B-00C9062085C3}" sibTransId="{9A08C96A-45EF-4D39-8710-FED74DF1D4AB}"/>
    <dgm:cxn modelId="{4FBA718F-4F85-42A0-8E42-F85245AF1C0F}" type="presOf" srcId="{90141E5F-854A-4271-9C38-7941B3A9FEDE}" destId="{B151F552-440F-4F76-9157-9B943335C112}" srcOrd="1" destOrd="0" presId="urn:microsoft.com/office/officeart/2005/8/layout/hierarchy2"/>
    <dgm:cxn modelId="{FF636193-DBA9-4523-BBAF-AE3F205BEC83}" type="presOf" srcId="{4BE8C972-130D-4FF3-92A6-79A0ADAB846E}" destId="{FB800A1B-427C-48C4-8480-CE2DCD9EA7B3}" srcOrd="1" destOrd="0" presId="urn:microsoft.com/office/officeart/2005/8/layout/hierarchy2"/>
    <dgm:cxn modelId="{AFDBE0A3-923A-4D40-AA43-79C2446E9C42}" srcId="{6427C3F5-2C55-4035-82DD-2C6CB779155F}" destId="{D96631A1-593F-42CE-8222-354F617732CF}" srcOrd="0" destOrd="0" parTransId="{10E9A24D-8313-4FFB-829A-E7DD2805E2A9}" sibTransId="{4E970F0B-171C-413D-A52F-0E64F237BA58}"/>
    <dgm:cxn modelId="{EF757EAD-F2FE-442E-B0E5-F498A28B9A36}" type="presOf" srcId="{10E9A24D-8313-4FFB-829A-E7DD2805E2A9}" destId="{4FDE4BC0-A90B-421A-B420-4FA10842C786}" srcOrd="1" destOrd="0" presId="urn:microsoft.com/office/officeart/2005/8/layout/hierarchy2"/>
    <dgm:cxn modelId="{31FDFFAE-94AC-4F9F-BB44-C0073D60A125}" type="presOf" srcId="{5FF1E252-A6B8-4BF9-9A6B-00C9062085C3}" destId="{AEE81EE6-AFA5-427E-A6FC-4143348BAD14}" srcOrd="0" destOrd="0" presId="urn:microsoft.com/office/officeart/2005/8/layout/hierarchy2"/>
    <dgm:cxn modelId="{D13F06B2-E8E6-4381-87FD-D01208DF37E8}" srcId="{F48B7F6A-4EAA-4F13-B5D0-64B91663D177}" destId="{C0E76E13-B493-4398-85AB-E848B4A82CF6}" srcOrd="0" destOrd="0" parTransId="{4BE8C972-130D-4FF3-92A6-79A0ADAB846E}" sibTransId="{D12B5767-480D-46CC-9524-7AC926FBA4DB}"/>
    <dgm:cxn modelId="{7BFE78B6-3511-4ED3-B457-A707F9F7BA13}" type="presOf" srcId="{5FF1E252-A6B8-4BF9-9A6B-00C9062085C3}" destId="{35E3A69B-F4FC-4318-944A-3D2D5D12901A}" srcOrd="1" destOrd="0" presId="urn:microsoft.com/office/officeart/2005/8/layout/hierarchy2"/>
    <dgm:cxn modelId="{32DACFBC-E4C0-4DE7-AD2D-F96D6C0636A6}" type="presOf" srcId="{1BA5AEE6-D60B-4946-A913-43503A109951}" destId="{A92F8B85-1B3D-4B84-BBCB-73461E19A575}" srcOrd="0" destOrd="0" presId="urn:microsoft.com/office/officeart/2005/8/layout/hierarchy2"/>
    <dgm:cxn modelId="{47138CC3-5E04-43BB-87B3-862FBDBB73C4}" type="presOf" srcId="{6427C3F5-2C55-4035-82DD-2C6CB779155F}" destId="{0355D0AF-1EDF-4950-AAF1-0D92821E0AE6}" srcOrd="0" destOrd="0" presId="urn:microsoft.com/office/officeart/2005/8/layout/hierarchy2"/>
    <dgm:cxn modelId="{3DB280C4-23AD-43D1-B304-2FA3BE842138}" type="presOf" srcId="{C0E76E13-B493-4398-85AB-E848B4A82CF6}" destId="{9082BD6F-8791-4A48-BDB7-C16D9D191707}" srcOrd="0" destOrd="0" presId="urn:microsoft.com/office/officeart/2005/8/layout/hierarchy2"/>
    <dgm:cxn modelId="{7EBE01D3-C182-4196-91B2-402DF73DB4BE}" srcId="{C0E76E13-B493-4398-85AB-E848B4A82CF6}" destId="{1BA5AEE6-D60B-4946-A913-43503A109951}" srcOrd="0" destOrd="0" parTransId="{083B73DD-3620-4ACB-BD40-1E9457EA8C6E}" sibTransId="{F24C5816-5453-4678-9B28-D204A6E5F62E}"/>
    <dgm:cxn modelId="{503077D8-5A15-4173-9B59-CACEE7A7302B}" type="presOf" srcId="{10E9A24D-8313-4FFB-829A-E7DD2805E2A9}" destId="{3D197BE4-D2CF-4BD2-9C59-5589F9A4F17A}" srcOrd="0" destOrd="0" presId="urn:microsoft.com/office/officeart/2005/8/layout/hierarchy2"/>
    <dgm:cxn modelId="{BF7650E1-92E5-4A2F-88BA-8CD3DD20B9CD}" type="presOf" srcId="{90141E5F-854A-4271-9C38-7941B3A9FEDE}" destId="{E7B17A56-2D74-4146-B8CF-43EDC427E0F6}" srcOrd="0" destOrd="0" presId="urn:microsoft.com/office/officeart/2005/8/layout/hierarchy2"/>
    <dgm:cxn modelId="{30E250EA-EE8F-43F7-9B35-2A1E4C40A9B2}" type="presOf" srcId="{D96631A1-593F-42CE-8222-354F617732CF}" destId="{908FA0C7-245E-49A6-9F3E-FDB7D17B77CF}" srcOrd="0" destOrd="0" presId="urn:microsoft.com/office/officeart/2005/8/layout/hierarchy2"/>
    <dgm:cxn modelId="{B53A0CEF-EBEB-4901-AA84-0816DCBB87B4}" srcId="{C0E76E13-B493-4398-85AB-E848B4A82CF6}" destId="{463E978E-24C3-419C-80F8-C47D92527446}" srcOrd="1" destOrd="0" parTransId="{90141E5F-854A-4271-9C38-7941B3A9FEDE}" sibTransId="{B72C8F6E-4F06-4933-B619-C298200C16F8}"/>
    <dgm:cxn modelId="{DA0515EF-10A3-4220-A0A5-1ABB72C53D74}" type="presOf" srcId="{083B73DD-3620-4ACB-BD40-1E9457EA8C6E}" destId="{4D6A736E-D844-40A3-AFB9-B13D7580560A}" srcOrd="0" destOrd="0" presId="urn:microsoft.com/office/officeart/2005/8/layout/hierarchy2"/>
    <dgm:cxn modelId="{3FCCCDF1-859B-4399-8B97-41BA803C1882}" type="presOf" srcId="{F48B7F6A-4EAA-4F13-B5D0-64B91663D177}" destId="{13F77615-2A62-47A1-8E68-1F520D8EB43A}" srcOrd="0" destOrd="0" presId="urn:microsoft.com/office/officeart/2005/8/layout/hierarchy2"/>
    <dgm:cxn modelId="{E0E0652D-C01C-4181-8E0F-F94F3879CC89}" type="presParOf" srcId="{357F1C6C-2428-4B53-A249-7EF4F9DB374B}" destId="{240AE16A-085D-494B-AF45-C0F0EDED7707}" srcOrd="0" destOrd="0" presId="urn:microsoft.com/office/officeart/2005/8/layout/hierarchy2"/>
    <dgm:cxn modelId="{37464A80-8BFB-411E-8E01-03FFC8E3A362}" type="presParOf" srcId="{240AE16A-085D-494B-AF45-C0F0EDED7707}" destId="{13F77615-2A62-47A1-8E68-1F520D8EB43A}" srcOrd="0" destOrd="0" presId="urn:microsoft.com/office/officeart/2005/8/layout/hierarchy2"/>
    <dgm:cxn modelId="{B2D330CE-92C5-4405-B2E8-F0BE525513D1}" type="presParOf" srcId="{240AE16A-085D-494B-AF45-C0F0EDED7707}" destId="{C9242E4F-00B0-469C-96C9-9B72178B3C34}" srcOrd="1" destOrd="0" presId="urn:microsoft.com/office/officeart/2005/8/layout/hierarchy2"/>
    <dgm:cxn modelId="{67258B90-2322-4370-8A0D-D0A035621F42}" type="presParOf" srcId="{C9242E4F-00B0-469C-96C9-9B72178B3C34}" destId="{FFC93DA2-9651-4BF1-9562-2DB89C01C911}" srcOrd="0" destOrd="0" presId="urn:microsoft.com/office/officeart/2005/8/layout/hierarchy2"/>
    <dgm:cxn modelId="{23A70E77-1B1C-4A5B-AF24-DECC3DA8B758}" type="presParOf" srcId="{FFC93DA2-9651-4BF1-9562-2DB89C01C911}" destId="{FB800A1B-427C-48C4-8480-CE2DCD9EA7B3}" srcOrd="0" destOrd="0" presId="urn:microsoft.com/office/officeart/2005/8/layout/hierarchy2"/>
    <dgm:cxn modelId="{E64E02A2-CE52-4C3C-A687-01E807C75B0F}" type="presParOf" srcId="{C9242E4F-00B0-469C-96C9-9B72178B3C34}" destId="{DD2B98BC-07CF-4485-B3F6-078AB192EEB2}" srcOrd="1" destOrd="0" presId="urn:microsoft.com/office/officeart/2005/8/layout/hierarchy2"/>
    <dgm:cxn modelId="{6E652055-70BB-4B89-8F31-BFD25D604A41}" type="presParOf" srcId="{DD2B98BC-07CF-4485-B3F6-078AB192EEB2}" destId="{9082BD6F-8791-4A48-BDB7-C16D9D191707}" srcOrd="0" destOrd="0" presId="urn:microsoft.com/office/officeart/2005/8/layout/hierarchy2"/>
    <dgm:cxn modelId="{055C1E59-FFAE-4B6D-B6E7-71C826E257AF}" type="presParOf" srcId="{DD2B98BC-07CF-4485-B3F6-078AB192EEB2}" destId="{93C40B6E-9E0F-40D8-89A1-29576BE4AAF5}" srcOrd="1" destOrd="0" presId="urn:microsoft.com/office/officeart/2005/8/layout/hierarchy2"/>
    <dgm:cxn modelId="{5401516C-7A29-4655-A735-3F83D496A494}" type="presParOf" srcId="{93C40B6E-9E0F-40D8-89A1-29576BE4AAF5}" destId="{4D6A736E-D844-40A3-AFB9-B13D7580560A}" srcOrd="0" destOrd="0" presId="urn:microsoft.com/office/officeart/2005/8/layout/hierarchy2"/>
    <dgm:cxn modelId="{5BC20255-160B-462E-B91E-FD8219554BBD}" type="presParOf" srcId="{4D6A736E-D844-40A3-AFB9-B13D7580560A}" destId="{28A9B6E3-B20F-489D-9407-F4EC2F78FAA7}" srcOrd="0" destOrd="0" presId="urn:microsoft.com/office/officeart/2005/8/layout/hierarchy2"/>
    <dgm:cxn modelId="{6E4B4CEB-780F-4D33-ACFF-22323460FF30}" type="presParOf" srcId="{93C40B6E-9E0F-40D8-89A1-29576BE4AAF5}" destId="{779DBB3B-48CE-49B0-BB25-1F1AF66E905B}" srcOrd="1" destOrd="0" presId="urn:microsoft.com/office/officeart/2005/8/layout/hierarchy2"/>
    <dgm:cxn modelId="{11D95BE8-DE82-4C5F-B9BC-09AE8319E02B}" type="presParOf" srcId="{779DBB3B-48CE-49B0-BB25-1F1AF66E905B}" destId="{A92F8B85-1B3D-4B84-BBCB-73461E19A575}" srcOrd="0" destOrd="0" presId="urn:microsoft.com/office/officeart/2005/8/layout/hierarchy2"/>
    <dgm:cxn modelId="{24144996-833A-4FDF-92C9-2A5E3681FBBD}" type="presParOf" srcId="{779DBB3B-48CE-49B0-BB25-1F1AF66E905B}" destId="{A0566BEC-1C72-4241-B888-BC895DB56207}" srcOrd="1" destOrd="0" presId="urn:microsoft.com/office/officeart/2005/8/layout/hierarchy2"/>
    <dgm:cxn modelId="{E439CABE-868F-4DDF-A0C8-256EA789B7F8}" type="presParOf" srcId="{93C40B6E-9E0F-40D8-89A1-29576BE4AAF5}" destId="{E7B17A56-2D74-4146-B8CF-43EDC427E0F6}" srcOrd="2" destOrd="0" presId="urn:microsoft.com/office/officeart/2005/8/layout/hierarchy2"/>
    <dgm:cxn modelId="{7D945834-61B1-4465-A64E-3555DBCC7E0D}" type="presParOf" srcId="{E7B17A56-2D74-4146-B8CF-43EDC427E0F6}" destId="{B151F552-440F-4F76-9157-9B943335C112}" srcOrd="0" destOrd="0" presId="urn:microsoft.com/office/officeart/2005/8/layout/hierarchy2"/>
    <dgm:cxn modelId="{C03A80B0-0202-410A-9623-851AAC439A36}" type="presParOf" srcId="{93C40B6E-9E0F-40D8-89A1-29576BE4AAF5}" destId="{78749CDA-DE7F-467A-95D8-923C5AA7255E}" srcOrd="3" destOrd="0" presId="urn:microsoft.com/office/officeart/2005/8/layout/hierarchy2"/>
    <dgm:cxn modelId="{73083380-DE3D-4734-821C-7A8D8F5DA135}" type="presParOf" srcId="{78749CDA-DE7F-467A-95D8-923C5AA7255E}" destId="{562D1EFE-0730-4678-994B-B28FF2CB98D0}" srcOrd="0" destOrd="0" presId="urn:microsoft.com/office/officeart/2005/8/layout/hierarchy2"/>
    <dgm:cxn modelId="{1221156A-017C-4DD8-B671-4429F9FEA607}" type="presParOf" srcId="{78749CDA-DE7F-467A-95D8-923C5AA7255E}" destId="{26F0A951-A58B-46FE-9F06-8B24EBBA23C2}" srcOrd="1" destOrd="0" presId="urn:microsoft.com/office/officeart/2005/8/layout/hierarchy2"/>
    <dgm:cxn modelId="{E35F62D6-FE58-4983-9BC1-AC7C58F50CB8}" type="presParOf" srcId="{C9242E4F-00B0-469C-96C9-9B72178B3C34}" destId="{AEE81EE6-AFA5-427E-A6FC-4143348BAD14}" srcOrd="2" destOrd="0" presId="urn:microsoft.com/office/officeart/2005/8/layout/hierarchy2"/>
    <dgm:cxn modelId="{47EF1881-3C36-4D68-AEA5-149975CC99ED}" type="presParOf" srcId="{AEE81EE6-AFA5-427E-A6FC-4143348BAD14}" destId="{35E3A69B-F4FC-4318-944A-3D2D5D12901A}" srcOrd="0" destOrd="0" presId="urn:microsoft.com/office/officeart/2005/8/layout/hierarchy2"/>
    <dgm:cxn modelId="{E270F200-3450-4560-965E-C127C793185D}" type="presParOf" srcId="{C9242E4F-00B0-469C-96C9-9B72178B3C34}" destId="{8D4F34ED-EA81-4D6F-8022-89EC330FCAE3}" srcOrd="3" destOrd="0" presId="urn:microsoft.com/office/officeart/2005/8/layout/hierarchy2"/>
    <dgm:cxn modelId="{EE8A0B93-C7BC-41E6-921A-D446F7720B27}" type="presParOf" srcId="{8D4F34ED-EA81-4D6F-8022-89EC330FCAE3}" destId="{0355D0AF-1EDF-4950-AAF1-0D92821E0AE6}" srcOrd="0" destOrd="0" presId="urn:microsoft.com/office/officeart/2005/8/layout/hierarchy2"/>
    <dgm:cxn modelId="{E11ED646-CBF2-4227-981E-7253F7A69ADF}" type="presParOf" srcId="{8D4F34ED-EA81-4D6F-8022-89EC330FCAE3}" destId="{61211810-D417-4877-AC16-1093A40DDB65}" srcOrd="1" destOrd="0" presId="urn:microsoft.com/office/officeart/2005/8/layout/hierarchy2"/>
    <dgm:cxn modelId="{F79E3EA7-15D1-4F68-9A7B-7DDC5500774E}" type="presParOf" srcId="{61211810-D417-4877-AC16-1093A40DDB65}" destId="{3D197BE4-D2CF-4BD2-9C59-5589F9A4F17A}" srcOrd="0" destOrd="0" presId="urn:microsoft.com/office/officeart/2005/8/layout/hierarchy2"/>
    <dgm:cxn modelId="{21E7D635-4724-42AD-B1F3-64DB114C4F2A}" type="presParOf" srcId="{3D197BE4-D2CF-4BD2-9C59-5589F9A4F17A}" destId="{4FDE4BC0-A90B-421A-B420-4FA10842C786}" srcOrd="0" destOrd="0" presId="urn:microsoft.com/office/officeart/2005/8/layout/hierarchy2"/>
    <dgm:cxn modelId="{65549861-629A-4088-97D6-230D8CB61C65}" type="presParOf" srcId="{61211810-D417-4877-AC16-1093A40DDB65}" destId="{F3933A2D-6772-4D46-A5CB-2517FB84743A}" srcOrd="1" destOrd="0" presId="urn:microsoft.com/office/officeart/2005/8/layout/hierarchy2"/>
    <dgm:cxn modelId="{AB2CD591-4028-4421-926C-26B3650A699A}" type="presParOf" srcId="{F3933A2D-6772-4D46-A5CB-2517FB84743A}" destId="{908FA0C7-245E-49A6-9F3E-FDB7D17B77CF}" srcOrd="0" destOrd="0" presId="urn:microsoft.com/office/officeart/2005/8/layout/hierarchy2"/>
    <dgm:cxn modelId="{63229F36-561C-48F9-B856-A50FC33C65CB}" type="presParOf" srcId="{F3933A2D-6772-4D46-A5CB-2517FB84743A}" destId="{AC63DD7D-9B34-43FB-A8AD-D0AD95474481}" srcOrd="1" destOrd="0" presId="urn:microsoft.com/office/officeart/2005/8/layout/hierarchy2"/>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77615-2A62-47A1-8E68-1F520D8EB43A}">
      <dsp:nvSpPr>
        <dsp:cNvPr id="0" name=""/>
        <dsp:cNvSpPr/>
      </dsp:nvSpPr>
      <dsp:spPr>
        <a:xfrm>
          <a:off x="1562" y="438629"/>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HG丸ｺﾞｼｯｸM-PRO" pitchFamily="50" charset="-128"/>
              <a:ea typeface="HG丸ｺﾞｼｯｸM-PRO" pitchFamily="50" charset="-128"/>
            </a:rPr>
            <a:t>町長</a:t>
          </a:r>
        </a:p>
      </dsp:txBody>
      <dsp:txXfrm>
        <a:off x="10029" y="447096"/>
        <a:ext cx="561263" cy="272164"/>
      </dsp:txXfrm>
    </dsp:sp>
    <dsp:sp modelId="{FFC93DA2-9651-4BF1-9562-2DB89C01C911}">
      <dsp:nvSpPr>
        <dsp:cNvPr id="0" name=""/>
        <dsp:cNvSpPr/>
      </dsp:nvSpPr>
      <dsp:spPr>
        <a:xfrm rot="18770822">
          <a:off x="525352" y="432488"/>
          <a:ext cx="340094" cy="52031"/>
        </a:xfrm>
        <a:custGeom>
          <a:avLst/>
          <a:gdLst/>
          <a:ahLst/>
          <a:cxnLst/>
          <a:rect l="0" t="0" r="0" b="0"/>
          <a:pathLst>
            <a:path>
              <a:moveTo>
                <a:pt x="0" y="26015"/>
              </a:moveTo>
              <a:lnTo>
                <a:pt x="340094" y="26015"/>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686897" y="450002"/>
        <a:ext cx="17004" cy="17004"/>
      </dsp:txXfrm>
    </dsp:sp>
    <dsp:sp modelId="{9082BD6F-8791-4A48-BDB7-C16D9D191707}">
      <dsp:nvSpPr>
        <dsp:cNvPr id="0" name=""/>
        <dsp:cNvSpPr/>
      </dsp:nvSpPr>
      <dsp:spPr>
        <a:xfrm>
          <a:off x="811038" y="189281"/>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消防団</a:t>
          </a:r>
        </a:p>
      </dsp:txBody>
      <dsp:txXfrm>
        <a:off x="819505" y="197748"/>
        <a:ext cx="561263" cy="272164"/>
      </dsp:txXfrm>
    </dsp:sp>
    <dsp:sp modelId="{4D6A736E-D844-40A3-AFB9-B13D7580560A}">
      <dsp:nvSpPr>
        <dsp:cNvPr id="0" name=""/>
        <dsp:cNvSpPr/>
      </dsp:nvSpPr>
      <dsp:spPr>
        <a:xfrm rot="19457599">
          <a:off x="1362465" y="224699"/>
          <a:ext cx="284820" cy="52031"/>
        </a:xfrm>
        <a:custGeom>
          <a:avLst/>
          <a:gdLst/>
          <a:ahLst/>
          <a:cxnLst/>
          <a:rect l="0" t="0" r="0" b="0"/>
          <a:pathLst>
            <a:path>
              <a:moveTo>
                <a:pt x="0" y="26015"/>
              </a:moveTo>
              <a:lnTo>
                <a:pt x="284820"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7755" y="243594"/>
        <a:ext cx="14241" cy="14241"/>
      </dsp:txXfrm>
    </dsp:sp>
    <dsp:sp modelId="{A92F8B85-1B3D-4B84-BBCB-73461E19A575}">
      <dsp:nvSpPr>
        <dsp:cNvPr id="0" name=""/>
        <dsp:cNvSpPr/>
      </dsp:nvSpPr>
      <dsp:spPr>
        <a:xfrm>
          <a:off x="1620515" y="23049"/>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分団</a:t>
          </a:r>
        </a:p>
      </dsp:txBody>
      <dsp:txXfrm>
        <a:off x="1628982" y="31516"/>
        <a:ext cx="561263" cy="272164"/>
      </dsp:txXfrm>
    </dsp:sp>
    <dsp:sp modelId="{E7B17A56-2D74-4146-B8CF-43EDC427E0F6}">
      <dsp:nvSpPr>
        <dsp:cNvPr id="0" name=""/>
        <dsp:cNvSpPr/>
      </dsp:nvSpPr>
      <dsp:spPr>
        <a:xfrm rot="2142401">
          <a:off x="1362465" y="390931"/>
          <a:ext cx="284820" cy="52031"/>
        </a:xfrm>
        <a:custGeom>
          <a:avLst/>
          <a:gdLst/>
          <a:ahLst/>
          <a:cxnLst/>
          <a:rect l="0" t="0" r="0" b="0"/>
          <a:pathLst>
            <a:path>
              <a:moveTo>
                <a:pt x="0" y="26015"/>
              </a:moveTo>
              <a:lnTo>
                <a:pt x="284820"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7755" y="409826"/>
        <a:ext cx="14241" cy="14241"/>
      </dsp:txXfrm>
    </dsp:sp>
    <dsp:sp modelId="{562D1EFE-0730-4678-994B-B28FF2CB98D0}">
      <dsp:nvSpPr>
        <dsp:cNvPr id="0" name=""/>
        <dsp:cNvSpPr/>
      </dsp:nvSpPr>
      <dsp:spPr>
        <a:xfrm>
          <a:off x="1620515" y="355513"/>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分団</a:t>
          </a:r>
        </a:p>
      </dsp:txBody>
      <dsp:txXfrm>
        <a:off x="1628982" y="363980"/>
        <a:ext cx="561263" cy="272164"/>
      </dsp:txXfrm>
    </dsp:sp>
    <dsp:sp modelId="{AEE81EE6-AFA5-427E-A6FC-4143348BAD14}">
      <dsp:nvSpPr>
        <dsp:cNvPr id="0" name=""/>
        <dsp:cNvSpPr/>
      </dsp:nvSpPr>
      <dsp:spPr>
        <a:xfrm rot="2829178">
          <a:off x="525352" y="681836"/>
          <a:ext cx="340094" cy="52031"/>
        </a:xfrm>
        <a:custGeom>
          <a:avLst/>
          <a:gdLst/>
          <a:ahLst/>
          <a:cxnLst/>
          <a:rect l="0" t="0" r="0" b="0"/>
          <a:pathLst>
            <a:path>
              <a:moveTo>
                <a:pt x="0" y="26015"/>
              </a:moveTo>
              <a:lnTo>
                <a:pt x="340094" y="26015"/>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686897" y="699349"/>
        <a:ext cx="17004" cy="17004"/>
      </dsp:txXfrm>
    </dsp:sp>
    <dsp:sp modelId="{0355D0AF-1EDF-4950-AAF1-0D92821E0AE6}">
      <dsp:nvSpPr>
        <dsp:cNvPr id="0" name=""/>
        <dsp:cNvSpPr/>
      </dsp:nvSpPr>
      <dsp:spPr>
        <a:xfrm>
          <a:off x="811038" y="687976"/>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HG丸ｺﾞｼｯｸM-PRO" pitchFamily="50" charset="-128"/>
              <a:ea typeface="HG丸ｺﾞｼｯｸM-PRO" pitchFamily="50" charset="-128"/>
            </a:rPr>
            <a:t>消防本部</a:t>
          </a:r>
        </a:p>
      </dsp:txBody>
      <dsp:txXfrm>
        <a:off x="819505" y="696443"/>
        <a:ext cx="561263" cy="272164"/>
      </dsp:txXfrm>
    </dsp:sp>
    <dsp:sp modelId="{3D197BE4-D2CF-4BD2-9C59-5589F9A4F17A}">
      <dsp:nvSpPr>
        <dsp:cNvPr id="0" name=""/>
        <dsp:cNvSpPr/>
      </dsp:nvSpPr>
      <dsp:spPr>
        <a:xfrm>
          <a:off x="1389236" y="806510"/>
          <a:ext cx="231278" cy="52031"/>
        </a:xfrm>
        <a:custGeom>
          <a:avLst/>
          <a:gdLst/>
          <a:ahLst/>
          <a:cxnLst/>
          <a:rect l="0" t="0" r="0" b="0"/>
          <a:pathLst>
            <a:path>
              <a:moveTo>
                <a:pt x="0" y="26015"/>
              </a:moveTo>
              <a:lnTo>
                <a:pt x="231278"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9093" y="826743"/>
        <a:ext cx="11563" cy="11563"/>
      </dsp:txXfrm>
    </dsp:sp>
    <dsp:sp modelId="{908FA0C7-245E-49A6-9F3E-FDB7D17B77CF}">
      <dsp:nvSpPr>
        <dsp:cNvPr id="0" name=""/>
        <dsp:cNvSpPr/>
      </dsp:nvSpPr>
      <dsp:spPr>
        <a:xfrm>
          <a:off x="1620515" y="687976"/>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消防署</a:t>
          </a:r>
        </a:p>
      </dsp:txBody>
      <dsp:txXfrm>
        <a:off x="1628982" y="696443"/>
        <a:ext cx="561263" cy="27216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838484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25669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856741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232035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3294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219268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703990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303556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2507303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514775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342801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80FAEE7-ECDD-4E78-8F59-B294FAE2E53E}" type="datetimeFigureOut">
              <a:rPr kumimoji="1" lang="ja-JP" altLang="en-US" smtClean="0"/>
              <a:t>2026/6/9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413302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kikikanri@town.mikawa.yamagata.jp" TargetMode="External"/><Relationship Id="rId13" Type="http://schemas.openxmlformats.org/officeDocument/2006/relationships/image" Target="../media/image6.jpeg"/><Relationship Id="rId18" Type="http://schemas.openxmlformats.org/officeDocument/2006/relationships/image" Target="../media/image11.jpe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5.jpeg"/><Relationship Id="rId17"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4.png"/><Relationship Id="rId5" Type="http://schemas.openxmlformats.org/officeDocument/2006/relationships/diagramQuickStyle" Target="../diagrams/quickStyle1.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 Id="rId1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emf"/><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354290" y="196551"/>
            <a:ext cx="6163467" cy="2001481"/>
            <a:chOff x="386188" y="-844837"/>
            <a:chExt cx="6163467" cy="2001481"/>
          </a:xfrm>
        </p:grpSpPr>
        <p:sp>
          <p:nvSpPr>
            <p:cNvPr id="53" name="テキスト ボックス 52"/>
            <p:cNvSpPr txBox="1"/>
            <p:nvPr/>
          </p:nvSpPr>
          <p:spPr>
            <a:xfrm>
              <a:off x="2059897" y="-844837"/>
              <a:ext cx="2814214" cy="954107"/>
            </a:xfrm>
            <a:prstGeom prst="rect">
              <a:avLst/>
            </a:prstGeom>
            <a:noFill/>
          </p:spPr>
          <p:txBody>
            <a:bodyPr wrap="square" rtlCol="0">
              <a:spAutoFit/>
            </a:bodyPr>
            <a:lstStyle/>
            <a:p>
              <a:pPr algn="ctr"/>
              <a:r>
                <a:rPr lang="ja-JP" altLang="en-US" sz="2800" b="1" kern="10" dirty="0">
                  <a:solidFill>
                    <a:srgbClr val="0000FF"/>
                  </a:solidFill>
                  <a:latin typeface="HGP教科書体" panose="02020600000000000000" pitchFamily="18" charset="-128"/>
                  <a:ea typeface="HGP教科書体" panose="02020600000000000000" pitchFamily="18" charset="-128"/>
                </a:rPr>
                <a:t>自分たちのまちは</a:t>
              </a:r>
              <a:endParaRPr lang="en-US" altLang="ja-JP" sz="2800" b="1" kern="10" dirty="0">
                <a:solidFill>
                  <a:srgbClr val="0000FF"/>
                </a:solidFill>
                <a:latin typeface="HGP教科書体" panose="02020600000000000000" pitchFamily="18" charset="-128"/>
                <a:ea typeface="HGP教科書体" panose="02020600000000000000" pitchFamily="18" charset="-128"/>
              </a:endParaRPr>
            </a:p>
            <a:p>
              <a:pPr algn="ctr"/>
              <a:r>
                <a:rPr lang="ja-JP" altLang="en-US" sz="2800" b="1" kern="10" dirty="0">
                  <a:solidFill>
                    <a:srgbClr val="0000FF"/>
                  </a:solidFill>
                  <a:latin typeface="HGP教科書体" panose="02020600000000000000" pitchFamily="18" charset="-128"/>
                  <a:ea typeface="HGP教科書体" panose="02020600000000000000" pitchFamily="18" charset="-128"/>
                </a:rPr>
                <a:t>自分たちで守る</a:t>
              </a:r>
            </a:p>
          </p:txBody>
        </p:sp>
        <p:sp>
          <p:nvSpPr>
            <p:cNvPr id="54" name="テキスト ボックス 53"/>
            <p:cNvSpPr txBox="1"/>
            <p:nvPr/>
          </p:nvSpPr>
          <p:spPr>
            <a:xfrm>
              <a:off x="386188" y="325647"/>
              <a:ext cx="6163467" cy="830997"/>
            </a:xfrm>
            <a:prstGeom prst="rect">
              <a:avLst/>
            </a:prstGeom>
            <a:noFill/>
          </p:spPr>
          <p:txBody>
            <a:bodyPr wrap="square" rtlCol="0" anchor="ctr">
              <a:spAutoFit/>
            </a:bodyPr>
            <a:lstStyle/>
            <a:p>
              <a:pPr algn="dist"/>
              <a:r>
                <a:rPr lang="ja-JP" altLang="en-US" sz="4800" b="1" kern="10" spc="200" dirty="0">
                  <a:ln w="19050">
                    <a:solidFill>
                      <a:srgbClr val="0000FF"/>
                    </a:solidFill>
                  </a:ln>
                  <a:solidFill>
                    <a:srgbClr val="FFFF00"/>
                  </a:solidFill>
                  <a:latin typeface="メイリオ" panose="020B0604030504040204" pitchFamily="50" charset="-128"/>
                  <a:ea typeface="メイリオ" panose="020B0604030504040204" pitchFamily="50" charset="-128"/>
                </a:rPr>
                <a:t>三川町消防団員募集</a:t>
              </a:r>
            </a:p>
          </p:txBody>
        </p:sp>
      </p:grpSp>
      <p:sp>
        <p:nvSpPr>
          <p:cNvPr id="63" name="テキスト ボックス 62"/>
          <p:cNvSpPr txBox="1"/>
          <p:nvPr/>
        </p:nvSpPr>
        <p:spPr>
          <a:xfrm>
            <a:off x="778580" y="2400595"/>
            <a:ext cx="2446573" cy="523220"/>
          </a:xfrm>
          <a:prstGeom prst="rect">
            <a:avLst/>
          </a:prstGeom>
          <a:noFill/>
        </p:spPr>
        <p:txBody>
          <a:bodyPr wrap="square" rtlCol="0">
            <a:spAutoFit/>
          </a:bodyPr>
          <a:lstStyle/>
          <a:p>
            <a:r>
              <a:rPr lang="ja-JP" altLang="en-US" sz="2800" b="1" kern="10" dirty="0">
                <a:solidFill>
                  <a:srgbClr xmlns:mc="http://schemas.openxmlformats.org/markup-compatibility/2006" xmlns:a14="http://schemas.microsoft.com/office/drawing/2010/main" val="99CC00" mc:Ignorable="a14" a14:legacySpreadsheetColorIndex="50"/>
                </a:solidFill>
                <a:latin typeface="HG丸ｺﾞｼｯｸM-PRO"/>
                <a:ea typeface="HG丸ｺﾞｼｯｸM-PRO"/>
              </a:rPr>
              <a:t>消防団の活動</a:t>
            </a:r>
          </a:p>
        </p:txBody>
      </p:sp>
      <p:grpSp>
        <p:nvGrpSpPr>
          <p:cNvPr id="66" name="グループ化 65"/>
          <p:cNvGrpSpPr/>
          <p:nvPr/>
        </p:nvGrpSpPr>
        <p:grpSpPr>
          <a:xfrm>
            <a:off x="1707018" y="3177509"/>
            <a:ext cx="1726702" cy="2988000"/>
            <a:chOff x="67289" y="1050032"/>
            <a:chExt cx="1726702" cy="2988000"/>
          </a:xfrm>
        </p:grpSpPr>
        <p:sp>
          <p:nvSpPr>
            <p:cNvPr id="69" name="角丸四角形 68"/>
            <p:cNvSpPr/>
            <p:nvPr/>
          </p:nvSpPr>
          <p:spPr>
            <a:xfrm>
              <a:off x="97005" y="1050032"/>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197646" y="1120503"/>
              <a:ext cx="1438417" cy="33855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広報活動</a:t>
              </a:r>
            </a:p>
          </p:txBody>
        </p:sp>
        <p:sp>
          <p:nvSpPr>
            <p:cNvPr id="71" name="テキスト ボックス 70"/>
            <p:cNvSpPr txBox="1"/>
            <p:nvPr/>
          </p:nvSpPr>
          <p:spPr>
            <a:xfrm>
              <a:off x="67289" y="1450500"/>
              <a:ext cx="1726702" cy="1072538"/>
            </a:xfrm>
            <a:prstGeom prst="rect">
              <a:avLst/>
            </a:prstGeom>
            <a:noFill/>
          </p:spPr>
          <p:txBody>
            <a:bodyPr wrap="square" rtlCol="0">
              <a:spAutoFit/>
            </a:bodyPr>
            <a:lstStyle/>
            <a:p>
              <a:pPr>
                <a:lnSpc>
                  <a:spcPts val="1300"/>
                </a:lnSpc>
                <a:defRPr sz="1000"/>
              </a:pPr>
              <a:r>
                <a:rPr lang="ja-JP" altLang="en-US" sz="1000" dirty="0">
                  <a:solidFill>
                    <a:srgbClr val="000000"/>
                  </a:solidFill>
                  <a:latin typeface="HG丸ｺﾞｼｯｸM-PRO"/>
                  <a:ea typeface="HG丸ｺﾞｼｯｸM-PRO"/>
                </a:rPr>
                <a:t>火災予防運動や年末年始特別警戒の期間や地域行事などの機会を通じて、災害を未然に防止するための広報・警戒活動などを行います。</a:t>
              </a:r>
            </a:p>
          </p:txBody>
        </p:sp>
      </p:grpSp>
      <p:grpSp>
        <p:nvGrpSpPr>
          <p:cNvPr id="73" name="グループ化 72"/>
          <p:cNvGrpSpPr/>
          <p:nvPr/>
        </p:nvGrpSpPr>
        <p:grpSpPr>
          <a:xfrm>
            <a:off x="3445739" y="3174308"/>
            <a:ext cx="1656000" cy="2988000"/>
            <a:chOff x="97005" y="1050033"/>
            <a:chExt cx="1656000" cy="2988000"/>
          </a:xfrm>
        </p:grpSpPr>
        <p:sp>
          <p:nvSpPr>
            <p:cNvPr id="76" name="角丸四角形 75"/>
            <p:cNvSpPr/>
            <p:nvPr/>
          </p:nvSpPr>
          <p:spPr>
            <a:xfrm>
              <a:off x="97005" y="1050033"/>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101570" y="1118977"/>
              <a:ext cx="1638681" cy="33855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教育・訓練活動</a:t>
              </a:r>
            </a:p>
          </p:txBody>
        </p:sp>
        <p:sp>
          <p:nvSpPr>
            <p:cNvPr id="78" name="テキスト ボックス 77"/>
            <p:cNvSpPr txBox="1"/>
            <p:nvPr/>
          </p:nvSpPr>
          <p:spPr>
            <a:xfrm>
              <a:off x="97005" y="1458035"/>
              <a:ext cx="1656000" cy="925894"/>
            </a:xfrm>
            <a:prstGeom prst="rect">
              <a:avLst/>
            </a:prstGeom>
            <a:noFill/>
          </p:spPr>
          <p:txBody>
            <a:bodyPr wrap="square" rtlCol="0">
              <a:spAutoFit/>
            </a:bodyPr>
            <a:lstStyle/>
            <a:p>
              <a:pPr>
                <a:lnSpc>
                  <a:spcPts val="1300"/>
                </a:lnSpc>
                <a:defRPr sz="1000"/>
              </a:pPr>
              <a:r>
                <a:rPr lang="ja-JP" altLang="en-US" sz="1000" dirty="0">
                  <a:solidFill>
                    <a:srgbClr val="000000"/>
                  </a:solidFill>
                  <a:latin typeface="HG丸ｺﾞｼｯｸM-PRO"/>
                  <a:ea typeface="HG丸ｺﾞｼｯｸM-PRO"/>
                </a:rPr>
                <a:t>災害活動には専門的な知識と技術が必要です。消防団の災害対応力を高めるため、災害時に備えた各種訓練などを行います。</a:t>
              </a:r>
            </a:p>
          </p:txBody>
        </p:sp>
      </p:grpSp>
      <p:grpSp>
        <p:nvGrpSpPr>
          <p:cNvPr id="79" name="グループ化 78"/>
          <p:cNvGrpSpPr/>
          <p:nvPr/>
        </p:nvGrpSpPr>
        <p:grpSpPr>
          <a:xfrm>
            <a:off x="34346" y="2461064"/>
            <a:ext cx="1656000" cy="3704446"/>
            <a:chOff x="34346" y="-229380"/>
            <a:chExt cx="1656000" cy="3704446"/>
          </a:xfrm>
        </p:grpSpPr>
        <p:grpSp>
          <p:nvGrpSpPr>
            <p:cNvPr id="80" name="グループ化 79"/>
            <p:cNvGrpSpPr/>
            <p:nvPr/>
          </p:nvGrpSpPr>
          <p:grpSpPr>
            <a:xfrm>
              <a:off x="34346" y="-229380"/>
              <a:ext cx="1656000" cy="3704446"/>
              <a:chOff x="97006" y="333586"/>
              <a:chExt cx="1656000" cy="3704446"/>
            </a:xfrm>
          </p:grpSpPr>
          <p:sp>
            <p:nvSpPr>
              <p:cNvPr id="82" name="角丸四角形 81"/>
              <p:cNvSpPr/>
              <p:nvPr/>
            </p:nvSpPr>
            <p:spPr>
              <a:xfrm>
                <a:off x="97006" y="1050032"/>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195206" y="1114468"/>
                <a:ext cx="1474186" cy="338554"/>
              </a:xfrm>
              <a:prstGeom prst="rect">
                <a:avLst/>
              </a:prstGeom>
              <a:noFill/>
            </p:spPr>
            <p:txBody>
              <a:bodyPr wrap="square" rtlCol="0">
                <a:spAutoFit/>
              </a:bodyPr>
              <a:lstStyle/>
              <a:p>
                <a:pPr algn="ctr"/>
                <a:r>
                  <a:rPr lang="ja-JP" altLang="en-US" sz="1600" b="1" kern="10" dirty="0">
                    <a:solidFill>
                      <a:srgbClr val="00CCFF"/>
                    </a:solidFill>
                    <a:latin typeface="HG丸ｺﾞｼｯｸM-PRO"/>
                    <a:ea typeface="HG丸ｺﾞｼｯｸM-PRO"/>
                  </a:rPr>
                  <a:t>災害活動</a:t>
                </a:r>
              </a:p>
            </p:txBody>
          </p:sp>
          <p:sp>
            <p:nvSpPr>
              <p:cNvPr id="84" name="テキスト ボックス 83"/>
              <p:cNvSpPr txBox="1"/>
              <p:nvPr/>
            </p:nvSpPr>
            <p:spPr>
              <a:xfrm>
                <a:off x="103228" y="1437915"/>
                <a:ext cx="969625" cy="861774"/>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災害が発生した場合には、消防署と連携して現場での消火をはじめ、</a:t>
                </a:r>
                <a:endParaRPr lang="en-US" altLang="ja-JP" sz="1000" dirty="0">
                  <a:solidFill>
                    <a:srgbClr val="000000"/>
                  </a:solidFill>
                  <a:latin typeface="HG丸ｺﾞｼｯｸM-PRO"/>
                  <a:ea typeface="HG丸ｺﾞｼｯｸM-PRO"/>
                </a:endParaRPr>
              </a:p>
            </p:txBody>
          </p:sp>
          <p:pic>
            <p:nvPicPr>
              <p:cNvPr id="86" name="Picture 2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70" y="333586"/>
                <a:ext cx="699490" cy="622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1" name="テキスト ボックス 80"/>
            <p:cNvSpPr txBox="1"/>
            <p:nvPr/>
          </p:nvSpPr>
          <p:spPr>
            <a:xfrm>
              <a:off x="44910" y="1651189"/>
              <a:ext cx="1589388" cy="707886"/>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地震や風水害といった大規模災害発生時の救助・救出、警戒巡視、避難誘導などを行います。</a:t>
              </a:r>
            </a:p>
          </p:txBody>
        </p:sp>
      </p:grpSp>
      <p:sp>
        <p:nvSpPr>
          <p:cNvPr id="87" name="テキスト ボックス 113"/>
          <p:cNvSpPr txBox="1"/>
          <p:nvPr/>
        </p:nvSpPr>
        <p:spPr>
          <a:xfrm>
            <a:off x="162465" y="6499399"/>
            <a:ext cx="2666114" cy="338554"/>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600" b="1" dirty="0">
                <a:latin typeface="HG丸ｺﾞｼｯｸM-PRO" pitchFamily="50" charset="-128"/>
                <a:ea typeface="HG丸ｺﾞｼｯｸM-PRO" pitchFamily="50" charset="-128"/>
              </a:rPr>
              <a:t>消防</a:t>
            </a:r>
            <a:r>
              <a:rPr kumimoji="1" lang="ja-JP" altLang="en-US" sz="1600" b="1" dirty="0">
                <a:solidFill>
                  <a:srgbClr val="FF0000"/>
                </a:solidFill>
                <a:latin typeface="HG丸ｺﾞｼｯｸM-PRO" pitchFamily="50" charset="-128"/>
                <a:ea typeface="HG丸ｺﾞｼｯｸM-PRO" pitchFamily="50" charset="-128"/>
              </a:rPr>
              <a:t>団</a:t>
            </a:r>
            <a:r>
              <a:rPr kumimoji="1" lang="ja-JP" altLang="en-US" sz="1600" b="1" dirty="0">
                <a:latin typeface="HG丸ｺﾞｼｯｸM-PRO" pitchFamily="50" charset="-128"/>
                <a:ea typeface="HG丸ｺﾞｼｯｸM-PRO" pitchFamily="50" charset="-128"/>
              </a:rPr>
              <a:t>と消防</a:t>
            </a:r>
            <a:r>
              <a:rPr kumimoji="1" lang="ja-JP" altLang="en-US" sz="1600" b="1" dirty="0">
                <a:solidFill>
                  <a:srgbClr val="FF0000"/>
                </a:solidFill>
                <a:latin typeface="HG丸ｺﾞｼｯｸM-PRO" pitchFamily="50" charset="-128"/>
                <a:ea typeface="HG丸ｺﾞｼｯｸM-PRO" pitchFamily="50" charset="-128"/>
              </a:rPr>
              <a:t>署</a:t>
            </a:r>
            <a:r>
              <a:rPr kumimoji="1" lang="ja-JP" altLang="en-US" sz="1600" b="1" dirty="0">
                <a:latin typeface="HG丸ｺﾞｼｯｸM-PRO" pitchFamily="50" charset="-128"/>
                <a:ea typeface="HG丸ｺﾞｼｯｸM-PRO" pitchFamily="50" charset="-128"/>
              </a:rPr>
              <a:t>の違いは？</a:t>
            </a:r>
            <a:endParaRPr kumimoji="1" lang="en-US" altLang="ja-JP" sz="1600" b="1" dirty="0">
              <a:latin typeface="HG丸ｺﾞｼｯｸM-PRO" pitchFamily="50" charset="-128"/>
              <a:ea typeface="HG丸ｺﾞｼｯｸM-PRO" pitchFamily="50" charset="-128"/>
            </a:endParaRPr>
          </a:p>
        </p:txBody>
      </p:sp>
      <p:sp>
        <p:nvSpPr>
          <p:cNvPr id="88" name="正方形/長方形 87"/>
          <p:cNvSpPr/>
          <p:nvPr/>
        </p:nvSpPr>
        <p:spPr>
          <a:xfrm>
            <a:off x="106861" y="6485755"/>
            <a:ext cx="6648808" cy="1415050"/>
          </a:xfrm>
          <a:prstGeom prst="rect">
            <a:avLst/>
          </a:prstGeom>
          <a:noFill/>
          <a:ln w="50800" cmpd="dbl">
            <a:solidFill>
              <a:schemeClr val="dk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9" name="テキスト ボックス 88"/>
          <p:cNvSpPr txBox="1"/>
          <p:nvPr/>
        </p:nvSpPr>
        <p:spPr>
          <a:xfrm>
            <a:off x="266693" y="6829878"/>
            <a:ext cx="3436106" cy="1015663"/>
          </a:xfrm>
          <a:prstGeom prst="rect">
            <a:avLst/>
          </a:prstGeom>
          <a:noFill/>
        </p:spPr>
        <p:txBody>
          <a:bodyPr wrap="square" rtlCol="0">
            <a:spAutoFit/>
          </a:bodyPr>
          <a:lstStyle/>
          <a:p>
            <a:pPr>
              <a:defRPr sz="1000"/>
            </a:pPr>
            <a:r>
              <a:rPr lang="ja-JP" altLang="en-US" sz="1000" dirty="0">
                <a:latin typeface="HG丸ｺﾞｼｯｸM-PRO" pitchFamily="50" charset="-128"/>
                <a:ea typeface="HG丸ｺﾞｼｯｸM-PRO" pitchFamily="50" charset="-128"/>
              </a:rPr>
              <a:t>　消防署は、常勤の職員（消防吏員）が常時消防業務に専念しているのに対し、消防団は日頃各々の職業（サラリーマン・自営業等）に専念し、災害等の際には消防団員としてその対応に当たるのが一番の違いです。</a:t>
            </a:r>
            <a:br>
              <a:rPr lang="ja-JP" altLang="en-US" sz="1000" dirty="0">
                <a:latin typeface="HG丸ｺﾞｼｯｸM-PRO" pitchFamily="50" charset="-128"/>
                <a:ea typeface="HG丸ｺﾞｼｯｸM-PRO" pitchFamily="50" charset="-128"/>
              </a:rPr>
            </a:br>
            <a:r>
              <a:rPr lang="ja-JP" altLang="en-US" sz="1000" dirty="0">
                <a:latin typeface="HG丸ｺﾞｼｯｸM-PRO" pitchFamily="50" charset="-128"/>
                <a:ea typeface="HG丸ｺﾞｼｯｸM-PRO" pitchFamily="50" charset="-128"/>
              </a:rPr>
              <a:t>　また、平時においても、災害に備えての訓練や予防広報、所有機材の整備点検等にも従事します。 </a:t>
            </a:r>
            <a:endParaRPr lang="ja-JP" altLang="en-US" sz="1000" dirty="0">
              <a:solidFill>
                <a:srgbClr val="000000"/>
              </a:solidFill>
              <a:latin typeface="HG丸ｺﾞｼｯｸM-PRO" pitchFamily="50" charset="-128"/>
              <a:ea typeface="HG丸ｺﾞｼｯｸM-PRO" pitchFamily="50" charset="-128"/>
            </a:endParaRPr>
          </a:p>
        </p:txBody>
      </p:sp>
      <p:graphicFrame>
        <p:nvGraphicFramePr>
          <p:cNvPr id="90" name="図表 89"/>
          <p:cNvGraphicFramePr/>
          <p:nvPr>
            <p:extLst>
              <p:ext uri="{D42A27DB-BD31-4B8C-83A1-F6EECF244321}">
                <p14:modId xmlns:p14="http://schemas.microsoft.com/office/powerpoint/2010/main" val="2255966045"/>
              </p:ext>
            </p:extLst>
          </p:nvPr>
        </p:nvGraphicFramePr>
        <p:xfrm>
          <a:off x="3761581" y="6706130"/>
          <a:ext cx="2200275" cy="1000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1" name="上下矢印 90"/>
          <p:cNvSpPr/>
          <p:nvPr/>
        </p:nvSpPr>
        <p:spPr>
          <a:xfrm>
            <a:off x="6079420" y="6799096"/>
            <a:ext cx="457887" cy="847725"/>
          </a:xfrm>
          <a:prstGeom prst="upDownArrow">
            <a:avLst/>
          </a:prstGeom>
          <a:gradFill>
            <a:gsLst>
              <a:gs pos="0">
                <a:schemeClr val="accent2">
                  <a:lumMod val="60000"/>
                  <a:lumOff val="40000"/>
                </a:schemeClr>
              </a:gs>
              <a:gs pos="50000">
                <a:schemeClr val="bg1"/>
              </a:gs>
              <a:gs pos="100000">
                <a:schemeClr val="accent2">
                  <a:lumMod val="60000"/>
                  <a:lumOff val="40000"/>
                </a:schemeClr>
              </a:gs>
            </a:gsLst>
          </a:gradFill>
          <a:ln>
            <a:solidFill>
              <a:schemeClr val="accent2"/>
            </a:solidFill>
          </a:ln>
        </p:spPr>
        <p:style>
          <a:lnRef idx="1">
            <a:schemeClr val="accent6"/>
          </a:lnRef>
          <a:fillRef idx="2">
            <a:schemeClr val="accent6"/>
          </a:fillRef>
          <a:effectRef idx="1">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50" dirty="0">
                <a:latin typeface="メイリオ" panose="020B0604030504040204" pitchFamily="50" charset="-128"/>
                <a:ea typeface="メイリオ" panose="020B0604030504040204" pitchFamily="50" charset="-128"/>
              </a:rPr>
              <a:t>連携</a:t>
            </a:r>
          </a:p>
        </p:txBody>
      </p:sp>
      <p:sp>
        <p:nvSpPr>
          <p:cNvPr id="92" name="テキスト ボックス 91"/>
          <p:cNvSpPr txBox="1"/>
          <p:nvPr/>
        </p:nvSpPr>
        <p:spPr>
          <a:xfrm>
            <a:off x="4029918" y="2533407"/>
            <a:ext cx="2049502" cy="425758"/>
          </a:xfrm>
          <a:prstGeom prst="rect">
            <a:avLst/>
          </a:prstGeom>
          <a:noFill/>
        </p:spPr>
        <p:txBody>
          <a:bodyPr wrap="square" rtlCol="0">
            <a:spAutoFit/>
          </a:bodyPr>
          <a:lstStyle/>
          <a:p>
            <a:pPr algn="r">
              <a:lnSpc>
                <a:spcPts val="1300"/>
              </a:lnSpc>
              <a:defRPr sz="1000"/>
            </a:pPr>
            <a:r>
              <a:rPr lang="ja-JP" altLang="en-US" sz="1200" dirty="0">
                <a:solidFill>
                  <a:srgbClr val="000000"/>
                </a:solidFill>
                <a:latin typeface="HG丸ｺﾞｼｯｸM-PRO"/>
                <a:ea typeface="HG丸ｺﾞｼｯｸM-PRO"/>
              </a:rPr>
              <a:t>三川町公式ホームページ</a:t>
            </a:r>
            <a:endParaRPr lang="en-US" altLang="ja-JP" sz="1200" dirty="0">
              <a:solidFill>
                <a:srgbClr val="000000"/>
              </a:solidFill>
              <a:latin typeface="HG丸ｺﾞｼｯｸM-PRO"/>
              <a:ea typeface="HG丸ｺﾞｼｯｸM-PRO"/>
            </a:endParaRPr>
          </a:p>
          <a:p>
            <a:pPr algn="r">
              <a:lnSpc>
                <a:spcPts val="1300"/>
              </a:lnSpc>
              <a:defRPr sz="1000"/>
            </a:pPr>
            <a:r>
              <a:rPr lang="ja-JP" altLang="en-US" sz="1200" dirty="0">
                <a:solidFill>
                  <a:srgbClr val="000000"/>
                </a:solidFill>
                <a:latin typeface="HG丸ｺﾞｼｯｸM-PRO"/>
                <a:ea typeface="HG丸ｺﾞｼｯｸM-PRO"/>
              </a:rPr>
              <a:t>はこちら ⇒</a:t>
            </a:r>
          </a:p>
        </p:txBody>
      </p:sp>
      <p:grpSp>
        <p:nvGrpSpPr>
          <p:cNvPr id="95" name="グループ化 94"/>
          <p:cNvGrpSpPr/>
          <p:nvPr/>
        </p:nvGrpSpPr>
        <p:grpSpPr>
          <a:xfrm>
            <a:off x="5155182" y="3168094"/>
            <a:ext cx="1666262" cy="3011358"/>
            <a:chOff x="97005" y="1026675"/>
            <a:chExt cx="1666262" cy="3011358"/>
          </a:xfrm>
        </p:grpSpPr>
        <p:sp>
          <p:nvSpPr>
            <p:cNvPr id="98" name="角丸四角形 97"/>
            <p:cNvSpPr/>
            <p:nvPr/>
          </p:nvSpPr>
          <p:spPr>
            <a:xfrm>
              <a:off x="97005" y="1050033"/>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184865" y="1026675"/>
              <a:ext cx="1481344" cy="86177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地域の</a:t>
              </a:r>
              <a:endParaRPr lang="en-US" altLang="ja-JP"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endParaRPr>
            </a:p>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防災リーダー</a:t>
              </a:r>
              <a:endParaRPr lang="en-US" altLang="ja-JP"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endParaRPr>
            </a:p>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としての活動</a:t>
              </a:r>
            </a:p>
          </p:txBody>
        </p:sp>
        <p:sp>
          <p:nvSpPr>
            <p:cNvPr id="100" name="テキスト ボックス 99"/>
            <p:cNvSpPr txBox="1"/>
            <p:nvPr/>
          </p:nvSpPr>
          <p:spPr>
            <a:xfrm>
              <a:off x="106391" y="1873314"/>
              <a:ext cx="1656876" cy="861774"/>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消防団は町民一人ひとりの防災意識と行動力を高めるため、初期消火や防火、応急救護指導などを行います。</a:t>
              </a:r>
            </a:p>
          </p:txBody>
        </p:sp>
      </p:grpSp>
      <p:sp>
        <p:nvSpPr>
          <p:cNvPr id="49" name="正方形/長方形 48"/>
          <p:cNvSpPr/>
          <p:nvPr/>
        </p:nvSpPr>
        <p:spPr>
          <a:xfrm>
            <a:off x="44910" y="42532"/>
            <a:ext cx="6766272" cy="2115879"/>
          </a:xfrm>
          <a:prstGeom prst="rect">
            <a:avLst/>
          </a:prstGeom>
          <a:noFill/>
          <a:ln w="57150" cmpd="thinThick">
            <a:solidFill>
              <a:srgbClr val="0000FF">
                <a:alpha val="5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p:cNvGrpSpPr/>
          <p:nvPr/>
        </p:nvGrpSpPr>
        <p:grpSpPr>
          <a:xfrm>
            <a:off x="306692" y="8042047"/>
            <a:ext cx="4443903" cy="1671248"/>
            <a:chOff x="2158918" y="3201671"/>
            <a:chExt cx="4443903" cy="1671248"/>
          </a:xfrm>
        </p:grpSpPr>
        <p:sp>
          <p:nvSpPr>
            <p:cNvPr id="56" name="角丸四角形吹き出し 55"/>
            <p:cNvSpPr/>
            <p:nvPr/>
          </p:nvSpPr>
          <p:spPr>
            <a:xfrm>
              <a:off x="2158918" y="3201671"/>
              <a:ext cx="4443903" cy="1671248"/>
            </a:xfrm>
            <a:prstGeom prst="wedgeRoundRectCallout">
              <a:avLst>
                <a:gd name="adj1" fmla="val 63669"/>
                <a:gd name="adj2" fmla="val -13919"/>
                <a:gd name="adj3" fmla="val 16667"/>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2235272" y="3219255"/>
              <a:ext cx="4367549" cy="64633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dirty="0">
                  <a:latin typeface="HGPｺﾞｼｯｸE" panose="020B0900000000000000" pitchFamily="50" charset="-128"/>
                  <a:ea typeface="HGPｺﾞｼｯｸE" panose="020B0900000000000000" pitchFamily="50" charset="-128"/>
                </a:rPr>
                <a:t>詳しくは</a:t>
              </a:r>
              <a:r>
                <a:rPr kumimoji="1" lang="ja-JP" altLang="en-US" sz="2000" u="sng" dirty="0">
                  <a:latin typeface="HGPｺﾞｼｯｸE" panose="020B0900000000000000" pitchFamily="50" charset="-128"/>
                  <a:ea typeface="HGPｺﾞｼｯｸE" panose="020B0900000000000000" pitchFamily="50" charset="-128"/>
                </a:rPr>
                <a:t>三川町総務課危機管理室</a:t>
              </a:r>
              <a:r>
                <a:rPr kumimoji="1" lang="ja-JP" altLang="en-US" sz="1600" dirty="0">
                  <a:latin typeface="HGPｺﾞｼｯｸE" panose="020B0900000000000000" pitchFamily="50" charset="-128"/>
                  <a:ea typeface="HGPｺﾞｼｯｸE" panose="020B0900000000000000" pitchFamily="50" charset="-128"/>
                </a:rPr>
                <a:t>まで</a:t>
              </a:r>
              <a:endParaRPr kumimoji="1" lang="en-US" altLang="ja-JP" sz="1600" dirty="0">
                <a:latin typeface="HGPｺﾞｼｯｸE" panose="020B0900000000000000" pitchFamily="50" charset="-128"/>
                <a:ea typeface="HGPｺﾞｼｯｸE" panose="020B0900000000000000" pitchFamily="50" charset="-128"/>
              </a:endParaRPr>
            </a:p>
            <a:p>
              <a:r>
                <a:rPr kumimoji="1" lang="ja-JP" altLang="en-US" sz="1600" dirty="0">
                  <a:latin typeface="HGPｺﾞｼｯｸE" panose="020B0900000000000000" pitchFamily="50" charset="-128"/>
                  <a:ea typeface="HGPｺﾞｼｯｸE" panose="020B0900000000000000" pitchFamily="50" charset="-128"/>
                </a:rPr>
                <a:t>　　　　　　　　　　　　　　　　　お問い合わせください</a:t>
              </a:r>
            </a:p>
          </p:txBody>
        </p:sp>
      </p:grpSp>
      <p:sp>
        <p:nvSpPr>
          <p:cNvPr id="59" name="テキスト ボックス 58"/>
          <p:cNvSpPr txBox="1"/>
          <p:nvPr/>
        </p:nvSpPr>
        <p:spPr>
          <a:xfrm>
            <a:off x="411049" y="8676033"/>
            <a:ext cx="4443902" cy="95410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600" dirty="0">
                <a:latin typeface="HGPｺﾞｼｯｸE" panose="020B0900000000000000" pitchFamily="50" charset="-128"/>
                <a:ea typeface="HGPｺﾞｼｯｸE" panose="020B0900000000000000" pitchFamily="50" charset="-128"/>
              </a:rPr>
              <a:t>【</a:t>
            </a:r>
            <a:r>
              <a:rPr kumimoji="1" lang="ja-JP" altLang="en-US" sz="1600" dirty="0">
                <a:latin typeface="HGPｺﾞｼｯｸE" panose="020B0900000000000000" pitchFamily="50" charset="-128"/>
                <a:ea typeface="HGPｺﾞｼｯｸE" panose="020B0900000000000000" pitchFamily="50" charset="-128"/>
              </a:rPr>
              <a:t>危機管理室連絡先</a:t>
            </a:r>
            <a:r>
              <a:rPr kumimoji="1" lang="en-US" altLang="ja-JP" sz="1600" dirty="0">
                <a:latin typeface="HGPｺﾞｼｯｸE" panose="020B0900000000000000" pitchFamily="50" charset="-128"/>
                <a:ea typeface="HGPｺﾞｼｯｸE" panose="020B0900000000000000" pitchFamily="50" charset="-128"/>
              </a:rPr>
              <a:t>】</a:t>
            </a:r>
          </a:p>
          <a:p>
            <a:r>
              <a:rPr kumimoji="1" lang="ja-JP" altLang="en-US" sz="1600" dirty="0">
                <a:latin typeface="HGPｺﾞｼｯｸE" panose="020B0900000000000000" pitchFamily="50" charset="-128"/>
                <a:ea typeface="HGPｺﾞｼｯｸE" panose="020B0900000000000000" pitchFamily="50" charset="-128"/>
              </a:rPr>
              <a:t>電話番号：３５－７０２６　　</a:t>
            </a:r>
            <a:r>
              <a:rPr kumimoji="1" lang="en-US" altLang="ja-JP" sz="1600" dirty="0">
                <a:latin typeface="HGPｺﾞｼｯｸE" panose="020B0900000000000000" pitchFamily="50" charset="-128"/>
                <a:ea typeface="HGPｺﾞｼｯｸE" panose="020B0900000000000000" pitchFamily="50" charset="-128"/>
              </a:rPr>
              <a:t>FAX</a:t>
            </a:r>
            <a:r>
              <a:rPr kumimoji="1" lang="ja-JP" altLang="en-US" sz="1600" dirty="0">
                <a:latin typeface="HGPｺﾞｼｯｸE" panose="020B0900000000000000" pitchFamily="50" charset="-128"/>
                <a:ea typeface="HGPｺﾞｼｯｸE" panose="020B0900000000000000" pitchFamily="50" charset="-128"/>
              </a:rPr>
              <a:t>：６６－３１３８</a:t>
            </a:r>
            <a:endParaRPr kumimoji="1" lang="en-US" altLang="ja-JP" sz="1600" dirty="0">
              <a:latin typeface="HGPｺﾞｼｯｸE" panose="020B0900000000000000" pitchFamily="50" charset="-128"/>
              <a:ea typeface="HGPｺﾞｼｯｸE" panose="020B0900000000000000" pitchFamily="50" charset="-128"/>
            </a:endParaRPr>
          </a:p>
          <a:p>
            <a:endParaRPr kumimoji="1" lang="en-US" altLang="ja-JP" sz="800" dirty="0">
              <a:latin typeface="HGPｺﾞｼｯｸE" panose="020B0900000000000000" pitchFamily="50" charset="-128"/>
              <a:ea typeface="HGPｺﾞｼｯｸE" panose="020B0900000000000000" pitchFamily="50" charset="-128"/>
            </a:endParaRPr>
          </a:p>
          <a:p>
            <a:r>
              <a:rPr kumimoji="1" lang="en-US" altLang="ja-JP" sz="1600" dirty="0">
                <a:latin typeface="HGPｺﾞｼｯｸE" panose="020B0900000000000000" pitchFamily="50" charset="-128"/>
                <a:ea typeface="HGPｺﾞｼｯｸE" panose="020B0900000000000000" pitchFamily="50" charset="-128"/>
              </a:rPr>
              <a:t>Email</a:t>
            </a:r>
            <a:r>
              <a:rPr kumimoji="1" lang="ja-JP" altLang="en-US" sz="1600" dirty="0">
                <a:latin typeface="HGPｺﾞｼｯｸE" panose="020B0900000000000000" pitchFamily="50" charset="-128"/>
                <a:ea typeface="HGPｺﾞｼｯｸE" panose="020B0900000000000000" pitchFamily="50" charset="-128"/>
              </a:rPr>
              <a:t>：</a:t>
            </a:r>
            <a:r>
              <a:rPr kumimoji="1" lang="en-US" altLang="ja-JP" sz="1600" dirty="0">
                <a:latin typeface="HGPｺﾞｼｯｸE" panose="020B0900000000000000" pitchFamily="50" charset="-128"/>
                <a:ea typeface="HGPｺﾞｼｯｸE" panose="020B0900000000000000" pitchFamily="50" charset="-128"/>
                <a:hlinkClick r:id="rId8"/>
              </a:rPr>
              <a:t>kikikanri@town.mikawa.yamagata.jp</a:t>
            </a:r>
            <a:r>
              <a:rPr kumimoji="1" lang="en-US" altLang="ja-JP" sz="1600" dirty="0">
                <a:latin typeface="HGPｺﾞｼｯｸE" panose="020B0900000000000000" pitchFamily="50" charset="-128"/>
                <a:ea typeface="HGPｺﾞｼｯｸE" panose="020B0900000000000000" pitchFamily="50" charset="-128"/>
              </a:rPr>
              <a:t> </a:t>
            </a:r>
          </a:p>
        </p:txBody>
      </p:sp>
      <p:pic>
        <p:nvPicPr>
          <p:cNvPr id="3" name="図 2">
            <a:extLst>
              <a:ext uri="{FF2B5EF4-FFF2-40B4-BE49-F238E27FC236}">
                <a16:creationId xmlns:a16="http://schemas.microsoft.com/office/drawing/2014/main" id="{986698DF-4342-CFE0-A97D-C4D3A737D47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42399" y="8317591"/>
            <a:ext cx="1238913" cy="1485821"/>
          </a:xfrm>
          <a:prstGeom prst="rect">
            <a:avLst/>
          </a:prstGeom>
        </p:spPr>
      </p:pic>
      <p:pic>
        <p:nvPicPr>
          <p:cNvPr id="7" name="図 6">
            <a:extLst>
              <a:ext uri="{FF2B5EF4-FFF2-40B4-BE49-F238E27FC236}">
                <a16:creationId xmlns:a16="http://schemas.microsoft.com/office/drawing/2014/main" id="{14E6C12A-398A-0736-E053-8511814EAE9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779" y="82598"/>
            <a:ext cx="1515160" cy="1310409"/>
          </a:xfrm>
          <a:prstGeom prst="rect">
            <a:avLst/>
          </a:prstGeom>
        </p:spPr>
      </p:pic>
      <p:pic>
        <p:nvPicPr>
          <p:cNvPr id="9" name="図 8">
            <a:extLst>
              <a:ext uri="{FF2B5EF4-FFF2-40B4-BE49-F238E27FC236}">
                <a16:creationId xmlns:a16="http://schemas.microsoft.com/office/drawing/2014/main" id="{03015C46-0A49-BEA7-1819-F9C24104C9D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55157" y="36496"/>
            <a:ext cx="1696098" cy="1466896"/>
          </a:xfrm>
          <a:prstGeom prst="rect">
            <a:avLst/>
          </a:prstGeom>
        </p:spPr>
      </p:pic>
      <p:pic>
        <p:nvPicPr>
          <p:cNvPr id="1026" name="Picture 2">
            <a:extLst>
              <a:ext uri="{FF2B5EF4-FFF2-40B4-BE49-F238E27FC236}">
                <a16:creationId xmlns:a16="http://schemas.microsoft.com/office/drawing/2014/main" id="{973F3AD7-4A27-9932-B95F-D57B037C03B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010341" y="4465380"/>
            <a:ext cx="1332193" cy="81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0">
            <a:extLst>
              <a:ext uri="{FF2B5EF4-FFF2-40B4-BE49-F238E27FC236}">
                <a16:creationId xmlns:a16="http://schemas.microsoft.com/office/drawing/2014/main" id="{C5C69D6C-DD3A-2CAE-D27C-5F04FC32A6B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6861" y="5066110"/>
            <a:ext cx="1527437" cy="962887"/>
          </a:xfrm>
          <a:prstGeom prst="rect">
            <a:avLst/>
          </a:prstGeom>
        </p:spPr>
      </p:pic>
      <p:pic>
        <p:nvPicPr>
          <p:cNvPr id="15" name="図 14">
            <a:extLst>
              <a:ext uri="{FF2B5EF4-FFF2-40B4-BE49-F238E27FC236}">
                <a16:creationId xmlns:a16="http://schemas.microsoft.com/office/drawing/2014/main" id="{5A61AF3C-1D0F-BC48-A794-91F96B60EC7A}"/>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5297" y="5029982"/>
            <a:ext cx="1316274" cy="982635"/>
          </a:xfrm>
          <a:prstGeom prst="rect">
            <a:avLst/>
          </a:prstGeom>
        </p:spPr>
      </p:pic>
      <p:grpSp>
        <p:nvGrpSpPr>
          <p:cNvPr id="19" name="Group 5">
            <a:extLst>
              <a:ext uri="{FF2B5EF4-FFF2-40B4-BE49-F238E27FC236}">
                <a16:creationId xmlns:a16="http://schemas.microsoft.com/office/drawing/2014/main" id="{5B317261-A3A0-3AE7-0C0F-D5DBE9D5BA45}"/>
              </a:ext>
            </a:extLst>
          </p:cNvPr>
          <p:cNvGrpSpPr>
            <a:grpSpLocks noChangeAspect="1"/>
          </p:cNvGrpSpPr>
          <p:nvPr/>
        </p:nvGrpSpPr>
        <p:grpSpPr bwMode="auto">
          <a:xfrm>
            <a:off x="3304785" y="2450145"/>
            <a:ext cx="913592" cy="558923"/>
            <a:chOff x="-86" y="1610"/>
            <a:chExt cx="817" cy="371"/>
          </a:xfrm>
        </p:grpSpPr>
        <p:sp>
          <p:nvSpPr>
            <p:cNvPr id="20" name="AutoShape 4">
              <a:extLst>
                <a:ext uri="{FF2B5EF4-FFF2-40B4-BE49-F238E27FC236}">
                  <a16:creationId xmlns:a16="http://schemas.microsoft.com/office/drawing/2014/main" id="{5FD7AD17-8F37-CCF3-0B08-7ABF4B341EDC}"/>
                </a:ext>
              </a:extLst>
            </p:cNvPr>
            <p:cNvSpPr>
              <a:spLocks noChangeAspect="1" noChangeArrowheads="1" noTextEdit="1"/>
            </p:cNvSpPr>
            <p:nvPr/>
          </p:nvSpPr>
          <p:spPr bwMode="auto">
            <a:xfrm>
              <a:off x="-86" y="1610"/>
              <a:ext cx="817"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6">
              <a:extLst>
                <a:ext uri="{FF2B5EF4-FFF2-40B4-BE49-F238E27FC236}">
                  <a16:creationId xmlns:a16="http://schemas.microsoft.com/office/drawing/2014/main" id="{F22D3D0E-B812-8DA4-7150-C1A9984F5824}"/>
                </a:ext>
              </a:extLst>
            </p:cNvPr>
            <p:cNvSpPr>
              <a:spLocks/>
            </p:cNvSpPr>
            <p:nvPr/>
          </p:nvSpPr>
          <p:spPr bwMode="auto">
            <a:xfrm>
              <a:off x="326" y="1627"/>
              <a:ext cx="382" cy="77"/>
            </a:xfrm>
            <a:custGeom>
              <a:avLst/>
              <a:gdLst>
                <a:gd name="T0" fmla="*/ 0 w 1145"/>
                <a:gd name="T1" fmla="*/ 152 h 231"/>
                <a:gd name="T2" fmla="*/ 0 w 1145"/>
                <a:gd name="T3" fmla="*/ 179 h 231"/>
                <a:gd name="T4" fmla="*/ 873 w 1145"/>
                <a:gd name="T5" fmla="*/ 184 h 231"/>
                <a:gd name="T6" fmla="*/ 895 w 1145"/>
                <a:gd name="T7" fmla="*/ 224 h 231"/>
                <a:gd name="T8" fmla="*/ 1116 w 1145"/>
                <a:gd name="T9" fmla="*/ 231 h 231"/>
                <a:gd name="T10" fmla="*/ 1145 w 1145"/>
                <a:gd name="T11" fmla="*/ 184 h 231"/>
                <a:gd name="T12" fmla="*/ 1145 w 1145"/>
                <a:gd name="T13" fmla="*/ 80 h 231"/>
                <a:gd name="T14" fmla="*/ 1069 w 1145"/>
                <a:gd name="T15" fmla="*/ 0 h 231"/>
                <a:gd name="T16" fmla="*/ 0 w 1145"/>
                <a:gd name="T17" fmla="*/ 2 h 231"/>
                <a:gd name="T18" fmla="*/ 0 w 1145"/>
                <a:gd name="T19" fmla="*/ 37 h 231"/>
                <a:gd name="T20" fmla="*/ 1024 w 1145"/>
                <a:gd name="T21" fmla="*/ 32 h 231"/>
                <a:gd name="T22" fmla="*/ 1059 w 1145"/>
                <a:gd name="T23" fmla="*/ 80 h 231"/>
                <a:gd name="T24" fmla="*/ 0 w 1145"/>
                <a:gd name="T25" fmla="*/ 79 h 231"/>
                <a:gd name="T26" fmla="*/ 0 w 1145"/>
                <a:gd name="T27" fmla="*/ 124 h 231"/>
                <a:gd name="T28" fmla="*/ 1092 w 1145"/>
                <a:gd name="T29" fmla="*/ 128 h 231"/>
                <a:gd name="T30" fmla="*/ 1062 w 1145"/>
                <a:gd name="T31" fmla="*/ 152 h 231"/>
                <a:gd name="T32" fmla="*/ 1002 w 1145"/>
                <a:gd name="T33" fmla="*/ 152 h 231"/>
                <a:gd name="T34" fmla="*/ 0 w 1145"/>
                <a:gd name="T35" fmla="*/ 15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45" h="231">
                  <a:moveTo>
                    <a:pt x="0" y="152"/>
                  </a:moveTo>
                  <a:lnTo>
                    <a:pt x="0" y="179"/>
                  </a:lnTo>
                  <a:lnTo>
                    <a:pt x="873" y="184"/>
                  </a:lnTo>
                  <a:lnTo>
                    <a:pt x="895" y="224"/>
                  </a:lnTo>
                  <a:lnTo>
                    <a:pt x="1116" y="231"/>
                  </a:lnTo>
                  <a:lnTo>
                    <a:pt x="1145" y="184"/>
                  </a:lnTo>
                  <a:lnTo>
                    <a:pt x="1145" y="80"/>
                  </a:lnTo>
                  <a:lnTo>
                    <a:pt x="1069" y="0"/>
                  </a:lnTo>
                  <a:lnTo>
                    <a:pt x="0" y="2"/>
                  </a:lnTo>
                  <a:lnTo>
                    <a:pt x="0" y="37"/>
                  </a:lnTo>
                  <a:lnTo>
                    <a:pt x="1024" y="32"/>
                  </a:lnTo>
                  <a:lnTo>
                    <a:pt x="1059" y="80"/>
                  </a:lnTo>
                  <a:lnTo>
                    <a:pt x="0" y="79"/>
                  </a:lnTo>
                  <a:lnTo>
                    <a:pt x="0" y="124"/>
                  </a:lnTo>
                  <a:lnTo>
                    <a:pt x="1092" y="128"/>
                  </a:lnTo>
                  <a:lnTo>
                    <a:pt x="1062" y="152"/>
                  </a:lnTo>
                  <a:lnTo>
                    <a:pt x="1002" y="152"/>
                  </a:lnTo>
                  <a:lnTo>
                    <a:pt x="0" y="152"/>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7">
              <a:extLst>
                <a:ext uri="{FF2B5EF4-FFF2-40B4-BE49-F238E27FC236}">
                  <a16:creationId xmlns:a16="http://schemas.microsoft.com/office/drawing/2014/main" id="{24C03AE2-73B9-E617-FDA7-3B49A3F27691}"/>
                </a:ext>
              </a:extLst>
            </p:cNvPr>
            <p:cNvSpPr>
              <a:spLocks/>
            </p:cNvSpPr>
            <p:nvPr/>
          </p:nvSpPr>
          <p:spPr bwMode="auto">
            <a:xfrm>
              <a:off x="-41" y="1627"/>
              <a:ext cx="367" cy="59"/>
            </a:xfrm>
            <a:custGeom>
              <a:avLst/>
              <a:gdLst>
                <a:gd name="T0" fmla="*/ 1102 w 1102"/>
                <a:gd name="T1" fmla="*/ 35 h 177"/>
                <a:gd name="T2" fmla="*/ 1102 w 1102"/>
                <a:gd name="T3" fmla="*/ 0 h 177"/>
                <a:gd name="T4" fmla="*/ 4 w 1102"/>
                <a:gd name="T5" fmla="*/ 3 h 177"/>
                <a:gd name="T6" fmla="*/ 0 w 1102"/>
                <a:gd name="T7" fmla="*/ 174 h 177"/>
                <a:gd name="T8" fmla="*/ 53 w 1102"/>
                <a:gd name="T9" fmla="*/ 174 h 177"/>
                <a:gd name="T10" fmla="*/ 394 w 1102"/>
                <a:gd name="T11" fmla="*/ 174 h 177"/>
                <a:gd name="T12" fmla="*/ 1102 w 1102"/>
                <a:gd name="T13" fmla="*/ 177 h 177"/>
                <a:gd name="T14" fmla="*/ 1102 w 1102"/>
                <a:gd name="T15" fmla="*/ 150 h 177"/>
                <a:gd name="T16" fmla="*/ 46 w 1102"/>
                <a:gd name="T17" fmla="*/ 150 h 177"/>
                <a:gd name="T18" fmla="*/ 49 w 1102"/>
                <a:gd name="T19" fmla="*/ 118 h 177"/>
                <a:gd name="T20" fmla="*/ 1102 w 1102"/>
                <a:gd name="T21" fmla="*/ 122 h 177"/>
                <a:gd name="T22" fmla="*/ 1102 w 1102"/>
                <a:gd name="T23" fmla="*/ 77 h 177"/>
                <a:gd name="T24" fmla="*/ 46 w 1102"/>
                <a:gd name="T25" fmla="*/ 75 h 177"/>
                <a:gd name="T26" fmla="*/ 42 w 1102"/>
                <a:gd name="T27" fmla="*/ 41 h 177"/>
                <a:gd name="T28" fmla="*/ 1102 w 1102"/>
                <a:gd name="T29" fmla="*/ 35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2" h="177">
                  <a:moveTo>
                    <a:pt x="1102" y="35"/>
                  </a:moveTo>
                  <a:lnTo>
                    <a:pt x="1102" y="0"/>
                  </a:lnTo>
                  <a:lnTo>
                    <a:pt x="4" y="3"/>
                  </a:lnTo>
                  <a:lnTo>
                    <a:pt x="0" y="174"/>
                  </a:lnTo>
                  <a:lnTo>
                    <a:pt x="53" y="174"/>
                  </a:lnTo>
                  <a:lnTo>
                    <a:pt x="394" y="174"/>
                  </a:lnTo>
                  <a:lnTo>
                    <a:pt x="1102" y="177"/>
                  </a:lnTo>
                  <a:lnTo>
                    <a:pt x="1102" y="150"/>
                  </a:lnTo>
                  <a:lnTo>
                    <a:pt x="46" y="150"/>
                  </a:lnTo>
                  <a:lnTo>
                    <a:pt x="49" y="118"/>
                  </a:lnTo>
                  <a:lnTo>
                    <a:pt x="1102" y="122"/>
                  </a:lnTo>
                  <a:lnTo>
                    <a:pt x="1102" y="77"/>
                  </a:lnTo>
                  <a:lnTo>
                    <a:pt x="46" y="75"/>
                  </a:lnTo>
                  <a:lnTo>
                    <a:pt x="42" y="41"/>
                  </a:lnTo>
                  <a:lnTo>
                    <a:pt x="1102" y="35"/>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8">
              <a:extLst>
                <a:ext uri="{FF2B5EF4-FFF2-40B4-BE49-F238E27FC236}">
                  <a16:creationId xmlns:a16="http://schemas.microsoft.com/office/drawing/2014/main" id="{D5D9BD49-66F2-B200-2631-C87819B6CE9C}"/>
                </a:ext>
              </a:extLst>
            </p:cNvPr>
            <p:cNvSpPr>
              <a:spLocks/>
            </p:cNvSpPr>
            <p:nvPr/>
          </p:nvSpPr>
          <p:spPr bwMode="auto">
            <a:xfrm>
              <a:off x="683" y="1692"/>
              <a:ext cx="14" cy="57"/>
            </a:xfrm>
            <a:custGeom>
              <a:avLst/>
              <a:gdLst>
                <a:gd name="T0" fmla="*/ 44 w 44"/>
                <a:gd name="T1" fmla="*/ 26 h 171"/>
                <a:gd name="T2" fmla="*/ 44 w 44"/>
                <a:gd name="T3" fmla="*/ 121 h 171"/>
                <a:gd name="T4" fmla="*/ 0 w 44"/>
                <a:gd name="T5" fmla="*/ 171 h 171"/>
                <a:gd name="T6" fmla="*/ 0 w 44"/>
                <a:gd name="T7" fmla="*/ 134 h 171"/>
                <a:gd name="T8" fmla="*/ 32 w 44"/>
                <a:gd name="T9" fmla="*/ 101 h 171"/>
                <a:gd name="T10" fmla="*/ 26 w 44"/>
                <a:gd name="T11" fmla="*/ 0 h 171"/>
                <a:gd name="T12" fmla="*/ 28 w 44"/>
                <a:gd name="T13" fmla="*/ 3 h 171"/>
                <a:gd name="T14" fmla="*/ 34 w 44"/>
                <a:gd name="T15" fmla="*/ 11 h 171"/>
                <a:gd name="T16" fmla="*/ 41 w 44"/>
                <a:gd name="T17" fmla="*/ 20 h 171"/>
                <a:gd name="T18" fmla="*/ 44 w 44"/>
                <a:gd name="T19" fmla="*/ 26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171">
                  <a:moveTo>
                    <a:pt x="44" y="26"/>
                  </a:moveTo>
                  <a:lnTo>
                    <a:pt x="44" y="121"/>
                  </a:lnTo>
                  <a:lnTo>
                    <a:pt x="0" y="171"/>
                  </a:lnTo>
                  <a:lnTo>
                    <a:pt x="0" y="134"/>
                  </a:lnTo>
                  <a:lnTo>
                    <a:pt x="32" y="101"/>
                  </a:lnTo>
                  <a:lnTo>
                    <a:pt x="26" y="0"/>
                  </a:lnTo>
                  <a:lnTo>
                    <a:pt x="28" y="3"/>
                  </a:lnTo>
                  <a:lnTo>
                    <a:pt x="34" y="11"/>
                  </a:lnTo>
                  <a:lnTo>
                    <a:pt x="41" y="20"/>
                  </a:lnTo>
                  <a:lnTo>
                    <a:pt x="44" y="26"/>
                  </a:lnTo>
                  <a:close/>
                </a:path>
              </a:pathLst>
            </a:custGeom>
            <a:solidFill>
              <a:srgbClr val="000C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9">
              <a:extLst>
                <a:ext uri="{FF2B5EF4-FFF2-40B4-BE49-F238E27FC236}">
                  <a16:creationId xmlns:a16="http://schemas.microsoft.com/office/drawing/2014/main" id="{C363C4CB-5BE0-5741-CC28-2B30396BF9F1}"/>
                </a:ext>
              </a:extLst>
            </p:cNvPr>
            <p:cNvSpPr>
              <a:spLocks/>
            </p:cNvSpPr>
            <p:nvPr/>
          </p:nvSpPr>
          <p:spPr bwMode="auto">
            <a:xfrm>
              <a:off x="-19" y="1610"/>
              <a:ext cx="16" cy="26"/>
            </a:xfrm>
            <a:custGeom>
              <a:avLst/>
              <a:gdLst>
                <a:gd name="T0" fmla="*/ 9 w 48"/>
                <a:gd name="T1" fmla="*/ 67 h 77"/>
                <a:gd name="T2" fmla="*/ 0 w 48"/>
                <a:gd name="T3" fmla="*/ 0 h 77"/>
                <a:gd name="T4" fmla="*/ 48 w 48"/>
                <a:gd name="T5" fmla="*/ 8 h 77"/>
                <a:gd name="T6" fmla="*/ 48 w 48"/>
                <a:gd name="T7" fmla="*/ 74 h 77"/>
                <a:gd name="T8" fmla="*/ 47 w 48"/>
                <a:gd name="T9" fmla="*/ 74 h 77"/>
                <a:gd name="T10" fmla="*/ 43 w 48"/>
                <a:gd name="T11" fmla="*/ 75 h 77"/>
                <a:gd name="T12" fmla="*/ 37 w 48"/>
                <a:gd name="T13" fmla="*/ 77 h 77"/>
                <a:gd name="T14" fmla="*/ 31 w 48"/>
                <a:gd name="T15" fmla="*/ 77 h 77"/>
                <a:gd name="T16" fmla="*/ 25 w 48"/>
                <a:gd name="T17" fmla="*/ 77 h 77"/>
                <a:gd name="T18" fmla="*/ 19 w 48"/>
                <a:gd name="T19" fmla="*/ 74 h 77"/>
                <a:gd name="T20" fmla="*/ 12 w 48"/>
                <a:gd name="T21" fmla="*/ 72 h 77"/>
                <a:gd name="T22" fmla="*/ 9 w 48"/>
                <a:gd name="T23" fmla="*/ 6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77">
                  <a:moveTo>
                    <a:pt x="9" y="67"/>
                  </a:moveTo>
                  <a:lnTo>
                    <a:pt x="0" y="0"/>
                  </a:lnTo>
                  <a:lnTo>
                    <a:pt x="48" y="8"/>
                  </a:lnTo>
                  <a:lnTo>
                    <a:pt x="48" y="74"/>
                  </a:lnTo>
                  <a:lnTo>
                    <a:pt x="47" y="74"/>
                  </a:lnTo>
                  <a:lnTo>
                    <a:pt x="43" y="75"/>
                  </a:lnTo>
                  <a:lnTo>
                    <a:pt x="37" y="77"/>
                  </a:lnTo>
                  <a:lnTo>
                    <a:pt x="31" y="77"/>
                  </a:lnTo>
                  <a:lnTo>
                    <a:pt x="25" y="77"/>
                  </a:lnTo>
                  <a:lnTo>
                    <a:pt x="19" y="74"/>
                  </a:lnTo>
                  <a:lnTo>
                    <a:pt x="12" y="72"/>
                  </a:lnTo>
                  <a:lnTo>
                    <a:pt x="9" y="67"/>
                  </a:lnTo>
                  <a:close/>
                </a:path>
              </a:pathLst>
            </a:custGeom>
            <a:solidFill>
              <a:srgbClr val="000C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0">
              <a:extLst>
                <a:ext uri="{FF2B5EF4-FFF2-40B4-BE49-F238E27FC236}">
                  <a16:creationId xmlns:a16="http://schemas.microsoft.com/office/drawing/2014/main" id="{F4227F21-0D59-1AD9-9EB9-E06587BFF3D1}"/>
                </a:ext>
              </a:extLst>
            </p:cNvPr>
            <p:cNvSpPr>
              <a:spLocks/>
            </p:cNvSpPr>
            <p:nvPr/>
          </p:nvSpPr>
          <p:spPr bwMode="auto">
            <a:xfrm>
              <a:off x="666" y="1763"/>
              <a:ext cx="43" cy="156"/>
            </a:xfrm>
            <a:custGeom>
              <a:avLst/>
              <a:gdLst>
                <a:gd name="T0" fmla="*/ 0 w 130"/>
                <a:gd name="T1" fmla="*/ 0 h 469"/>
                <a:gd name="T2" fmla="*/ 127 w 130"/>
                <a:gd name="T3" fmla="*/ 2 h 469"/>
                <a:gd name="T4" fmla="*/ 130 w 130"/>
                <a:gd name="T5" fmla="*/ 465 h 469"/>
                <a:gd name="T6" fmla="*/ 110 w 130"/>
                <a:gd name="T7" fmla="*/ 469 h 469"/>
                <a:gd name="T8" fmla="*/ 110 w 130"/>
                <a:gd name="T9" fmla="*/ 22 h 469"/>
                <a:gd name="T10" fmla="*/ 6 w 130"/>
                <a:gd name="T11" fmla="*/ 25 h 469"/>
                <a:gd name="T12" fmla="*/ 0 w 130"/>
                <a:gd name="T13" fmla="*/ 0 h 469"/>
              </a:gdLst>
              <a:ahLst/>
              <a:cxnLst>
                <a:cxn ang="0">
                  <a:pos x="T0" y="T1"/>
                </a:cxn>
                <a:cxn ang="0">
                  <a:pos x="T2" y="T3"/>
                </a:cxn>
                <a:cxn ang="0">
                  <a:pos x="T4" y="T5"/>
                </a:cxn>
                <a:cxn ang="0">
                  <a:pos x="T6" y="T7"/>
                </a:cxn>
                <a:cxn ang="0">
                  <a:pos x="T8" y="T9"/>
                </a:cxn>
                <a:cxn ang="0">
                  <a:pos x="T10" y="T11"/>
                </a:cxn>
                <a:cxn ang="0">
                  <a:pos x="T12" y="T13"/>
                </a:cxn>
              </a:cxnLst>
              <a:rect l="0" t="0" r="r" b="b"/>
              <a:pathLst>
                <a:path w="130" h="469">
                  <a:moveTo>
                    <a:pt x="0" y="0"/>
                  </a:moveTo>
                  <a:lnTo>
                    <a:pt x="127" y="2"/>
                  </a:lnTo>
                  <a:lnTo>
                    <a:pt x="130" y="465"/>
                  </a:lnTo>
                  <a:lnTo>
                    <a:pt x="110" y="469"/>
                  </a:lnTo>
                  <a:lnTo>
                    <a:pt x="110" y="22"/>
                  </a:lnTo>
                  <a:lnTo>
                    <a:pt x="6" y="25"/>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1">
              <a:extLst>
                <a:ext uri="{FF2B5EF4-FFF2-40B4-BE49-F238E27FC236}">
                  <a16:creationId xmlns:a16="http://schemas.microsoft.com/office/drawing/2014/main" id="{8ACF2C89-05E7-8238-C722-D9B4B4663C86}"/>
                </a:ext>
              </a:extLst>
            </p:cNvPr>
            <p:cNvSpPr>
              <a:spLocks/>
            </p:cNvSpPr>
            <p:nvPr/>
          </p:nvSpPr>
          <p:spPr bwMode="auto">
            <a:xfrm>
              <a:off x="496" y="1682"/>
              <a:ext cx="126" cy="25"/>
            </a:xfrm>
            <a:custGeom>
              <a:avLst/>
              <a:gdLst>
                <a:gd name="T0" fmla="*/ 129 w 379"/>
                <a:gd name="T1" fmla="*/ 9 h 73"/>
                <a:gd name="T2" fmla="*/ 379 w 379"/>
                <a:gd name="T3" fmla="*/ 57 h 73"/>
                <a:gd name="T4" fmla="*/ 265 w 379"/>
                <a:gd name="T5" fmla="*/ 73 h 73"/>
                <a:gd name="T6" fmla="*/ 0 w 379"/>
                <a:gd name="T7" fmla="*/ 0 h 73"/>
                <a:gd name="T8" fmla="*/ 129 w 379"/>
                <a:gd name="T9" fmla="*/ 9 h 73"/>
              </a:gdLst>
              <a:ahLst/>
              <a:cxnLst>
                <a:cxn ang="0">
                  <a:pos x="T0" y="T1"/>
                </a:cxn>
                <a:cxn ang="0">
                  <a:pos x="T2" y="T3"/>
                </a:cxn>
                <a:cxn ang="0">
                  <a:pos x="T4" y="T5"/>
                </a:cxn>
                <a:cxn ang="0">
                  <a:pos x="T6" y="T7"/>
                </a:cxn>
                <a:cxn ang="0">
                  <a:pos x="T8" y="T9"/>
                </a:cxn>
              </a:cxnLst>
              <a:rect l="0" t="0" r="r" b="b"/>
              <a:pathLst>
                <a:path w="379" h="73">
                  <a:moveTo>
                    <a:pt x="129" y="9"/>
                  </a:moveTo>
                  <a:lnTo>
                    <a:pt x="379" y="57"/>
                  </a:lnTo>
                  <a:lnTo>
                    <a:pt x="265" y="73"/>
                  </a:lnTo>
                  <a:lnTo>
                    <a:pt x="0" y="0"/>
                  </a:lnTo>
                  <a:lnTo>
                    <a:pt x="129" y="9"/>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2">
              <a:extLst>
                <a:ext uri="{FF2B5EF4-FFF2-40B4-BE49-F238E27FC236}">
                  <a16:creationId xmlns:a16="http://schemas.microsoft.com/office/drawing/2014/main" id="{1CE88C44-A606-51C9-F52C-B6CA3215672D}"/>
                </a:ext>
              </a:extLst>
            </p:cNvPr>
            <p:cNvSpPr>
              <a:spLocks/>
            </p:cNvSpPr>
            <p:nvPr/>
          </p:nvSpPr>
          <p:spPr bwMode="auto">
            <a:xfrm>
              <a:off x="-86" y="1671"/>
              <a:ext cx="817" cy="267"/>
            </a:xfrm>
            <a:custGeom>
              <a:avLst/>
              <a:gdLst>
                <a:gd name="T0" fmla="*/ 237 w 2451"/>
                <a:gd name="T1" fmla="*/ 86 h 802"/>
                <a:gd name="T2" fmla="*/ 383 w 2451"/>
                <a:gd name="T3" fmla="*/ 58 h 802"/>
                <a:gd name="T4" fmla="*/ 572 w 2451"/>
                <a:gd name="T5" fmla="*/ 0 h 802"/>
                <a:gd name="T6" fmla="*/ 561 w 2451"/>
                <a:gd name="T7" fmla="*/ 33 h 802"/>
                <a:gd name="T8" fmla="*/ 721 w 2451"/>
                <a:gd name="T9" fmla="*/ 86 h 802"/>
                <a:gd name="T10" fmla="*/ 760 w 2451"/>
                <a:gd name="T11" fmla="*/ 312 h 802"/>
                <a:gd name="T12" fmla="*/ 938 w 2451"/>
                <a:gd name="T13" fmla="*/ 137 h 802"/>
                <a:gd name="T14" fmla="*/ 1361 w 2451"/>
                <a:gd name="T15" fmla="*/ 73 h 802"/>
                <a:gd name="T16" fmla="*/ 1415 w 2451"/>
                <a:gd name="T17" fmla="*/ 23 h 802"/>
                <a:gd name="T18" fmla="*/ 1771 w 2451"/>
                <a:gd name="T19" fmla="*/ 73 h 802"/>
                <a:gd name="T20" fmla="*/ 1819 w 2451"/>
                <a:gd name="T21" fmla="*/ 29 h 802"/>
                <a:gd name="T22" fmla="*/ 2280 w 2451"/>
                <a:gd name="T23" fmla="*/ 72 h 802"/>
                <a:gd name="T24" fmla="*/ 2317 w 2451"/>
                <a:gd name="T25" fmla="*/ 682 h 802"/>
                <a:gd name="T26" fmla="*/ 2410 w 2451"/>
                <a:gd name="T27" fmla="*/ 568 h 802"/>
                <a:gd name="T28" fmla="*/ 2451 w 2451"/>
                <a:gd name="T29" fmla="*/ 766 h 802"/>
                <a:gd name="T30" fmla="*/ 2391 w 2451"/>
                <a:gd name="T31" fmla="*/ 802 h 802"/>
                <a:gd name="T32" fmla="*/ 2256 w 2451"/>
                <a:gd name="T33" fmla="*/ 752 h 802"/>
                <a:gd name="T34" fmla="*/ 1873 w 2451"/>
                <a:gd name="T35" fmla="*/ 794 h 802"/>
                <a:gd name="T36" fmla="*/ 1744 w 2451"/>
                <a:gd name="T37" fmla="*/ 762 h 802"/>
                <a:gd name="T38" fmla="*/ 1596 w 2451"/>
                <a:gd name="T39" fmla="*/ 802 h 802"/>
                <a:gd name="T40" fmla="*/ 1104 w 2451"/>
                <a:gd name="T41" fmla="*/ 760 h 802"/>
                <a:gd name="T42" fmla="*/ 895 w 2451"/>
                <a:gd name="T43" fmla="*/ 802 h 802"/>
                <a:gd name="T44" fmla="*/ 694 w 2451"/>
                <a:gd name="T45" fmla="*/ 745 h 802"/>
                <a:gd name="T46" fmla="*/ 303 w 2451"/>
                <a:gd name="T47" fmla="*/ 780 h 802"/>
                <a:gd name="T48" fmla="*/ 2 w 2451"/>
                <a:gd name="T49" fmla="*/ 652 h 802"/>
                <a:gd name="T50" fmla="*/ 36 w 2451"/>
                <a:gd name="T51" fmla="*/ 604 h 802"/>
                <a:gd name="T52" fmla="*/ 76 w 2451"/>
                <a:gd name="T53" fmla="*/ 596 h 802"/>
                <a:gd name="T54" fmla="*/ 117 w 2451"/>
                <a:gd name="T55" fmla="*/ 663 h 802"/>
                <a:gd name="T56" fmla="*/ 76 w 2451"/>
                <a:gd name="T57" fmla="*/ 496 h 802"/>
                <a:gd name="T58" fmla="*/ 117 w 2451"/>
                <a:gd name="T59" fmla="*/ 398 h 802"/>
                <a:gd name="T60" fmla="*/ 120 w 2451"/>
                <a:gd name="T61" fmla="*/ 317 h 802"/>
                <a:gd name="T62" fmla="*/ 142 w 2451"/>
                <a:gd name="T63" fmla="*/ 258 h 802"/>
                <a:gd name="T64" fmla="*/ 172 w 2451"/>
                <a:gd name="T65" fmla="*/ 179 h 802"/>
                <a:gd name="T66" fmla="*/ 196 w 2451"/>
                <a:gd name="T67" fmla="*/ 119 h 8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51" h="802">
                  <a:moveTo>
                    <a:pt x="201" y="107"/>
                  </a:moveTo>
                  <a:lnTo>
                    <a:pt x="237" y="86"/>
                  </a:lnTo>
                  <a:lnTo>
                    <a:pt x="349" y="93"/>
                  </a:lnTo>
                  <a:lnTo>
                    <a:pt x="383" y="58"/>
                  </a:lnTo>
                  <a:lnTo>
                    <a:pt x="390" y="8"/>
                  </a:lnTo>
                  <a:lnTo>
                    <a:pt x="572" y="0"/>
                  </a:lnTo>
                  <a:lnTo>
                    <a:pt x="496" y="33"/>
                  </a:lnTo>
                  <a:lnTo>
                    <a:pt x="561" y="33"/>
                  </a:lnTo>
                  <a:lnTo>
                    <a:pt x="551" y="84"/>
                  </a:lnTo>
                  <a:lnTo>
                    <a:pt x="721" y="86"/>
                  </a:lnTo>
                  <a:lnTo>
                    <a:pt x="761" y="86"/>
                  </a:lnTo>
                  <a:lnTo>
                    <a:pt x="760" y="312"/>
                  </a:lnTo>
                  <a:lnTo>
                    <a:pt x="938" y="306"/>
                  </a:lnTo>
                  <a:lnTo>
                    <a:pt x="938" y="137"/>
                  </a:lnTo>
                  <a:lnTo>
                    <a:pt x="985" y="79"/>
                  </a:lnTo>
                  <a:lnTo>
                    <a:pt x="1361" y="73"/>
                  </a:lnTo>
                  <a:lnTo>
                    <a:pt x="1361" y="23"/>
                  </a:lnTo>
                  <a:lnTo>
                    <a:pt x="1415" y="23"/>
                  </a:lnTo>
                  <a:lnTo>
                    <a:pt x="1415" y="73"/>
                  </a:lnTo>
                  <a:lnTo>
                    <a:pt x="1771" y="73"/>
                  </a:lnTo>
                  <a:lnTo>
                    <a:pt x="1771" y="29"/>
                  </a:lnTo>
                  <a:lnTo>
                    <a:pt x="1819" y="29"/>
                  </a:lnTo>
                  <a:lnTo>
                    <a:pt x="1811" y="79"/>
                  </a:lnTo>
                  <a:lnTo>
                    <a:pt x="2280" y="72"/>
                  </a:lnTo>
                  <a:lnTo>
                    <a:pt x="2312" y="139"/>
                  </a:lnTo>
                  <a:lnTo>
                    <a:pt x="2317" y="682"/>
                  </a:lnTo>
                  <a:lnTo>
                    <a:pt x="2410" y="682"/>
                  </a:lnTo>
                  <a:lnTo>
                    <a:pt x="2410" y="568"/>
                  </a:lnTo>
                  <a:lnTo>
                    <a:pt x="2451" y="568"/>
                  </a:lnTo>
                  <a:lnTo>
                    <a:pt x="2451" y="766"/>
                  </a:lnTo>
                  <a:lnTo>
                    <a:pt x="2391" y="766"/>
                  </a:lnTo>
                  <a:lnTo>
                    <a:pt x="2391" y="802"/>
                  </a:lnTo>
                  <a:lnTo>
                    <a:pt x="2269" y="802"/>
                  </a:lnTo>
                  <a:lnTo>
                    <a:pt x="2256" y="752"/>
                  </a:lnTo>
                  <a:lnTo>
                    <a:pt x="1900" y="760"/>
                  </a:lnTo>
                  <a:lnTo>
                    <a:pt x="1873" y="794"/>
                  </a:lnTo>
                  <a:lnTo>
                    <a:pt x="1744" y="794"/>
                  </a:lnTo>
                  <a:lnTo>
                    <a:pt x="1744" y="762"/>
                  </a:lnTo>
                  <a:lnTo>
                    <a:pt x="1611" y="762"/>
                  </a:lnTo>
                  <a:lnTo>
                    <a:pt x="1596" y="802"/>
                  </a:lnTo>
                  <a:lnTo>
                    <a:pt x="1192" y="802"/>
                  </a:lnTo>
                  <a:lnTo>
                    <a:pt x="1104" y="760"/>
                  </a:lnTo>
                  <a:lnTo>
                    <a:pt x="895" y="766"/>
                  </a:lnTo>
                  <a:lnTo>
                    <a:pt x="895" y="802"/>
                  </a:lnTo>
                  <a:lnTo>
                    <a:pt x="707" y="802"/>
                  </a:lnTo>
                  <a:lnTo>
                    <a:pt x="694" y="745"/>
                  </a:lnTo>
                  <a:lnTo>
                    <a:pt x="303" y="724"/>
                  </a:lnTo>
                  <a:lnTo>
                    <a:pt x="303" y="780"/>
                  </a:lnTo>
                  <a:lnTo>
                    <a:pt x="0" y="774"/>
                  </a:lnTo>
                  <a:lnTo>
                    <a:pt x="2" y="652"/>
                  </a:lnTo>
                  <a:lnTo>
                    <a:pt x="36" y="652"/>
                  </a:lnTo>
                  <a:lnTo>
                    <a:pt x="36" y="604"/>
                  </a:lnTo>
                  <a:lnTo>
                    <a:pt x="63" y="577"/>
                  </a:lnTo>
                  <a:lnTo>
                    <a:pt x="76" y="596"/>
                  </a:lnTo>
                  <a:lnTo>
                    <a:pt x="76" y="660"/>
                  </a:lnTo>
                  <a:lnTo>
                    <a:pt x="117" y="663"/>
                  </a:lnTo>
                  <a:lnTo>
                    <a:pt x="117" y="504"/>
                  </a:lnTo>
                  <a:lnTo>
                    <a:pt x="76" y="496"/>
                  </a:lnTo>
                  <a:lnTo>
                    <a:pt x="76" y="398"/>
                  </a:lnTo>
                  <a:lnTo>
                    <a:pt x="117" y="398"/>
                  </a:lnTo>
                  <a:lnTo>
                    <a:pt x="117" y="326"/>
                  </a:lnTo>
                  <a:lnTo>
                    <a:pt x="120" y="317"/>
                  </a:lnTo>
                  <a:lnTo>
                    <a:pt x="129" y="293"/>
                  </a:lnTo>
                  <a:lnTo>
                    <a:pt x="142" y="258"/>
                  </a:lnTo>
                  <a:lnTo>
                    <a:pt x="157" y="219"/>
                  </a:lnTo>
                  <a:lnTo>
                    <a:pt x="172" y="179"/>
                  </a:lnTo>
                  <a:lnTo>
                    <a:pt x="185" y="145"/>
                  </a:lnTo>
                  <a:lnTo>
                    <a:pt x="196" y="119"/>
                  </a:lnTo>
                  <a:lnTo>
                    <a:pt x="201" y="107"/>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3">
              <a:extLst>
                <a:ext uri="{FF2B5EF4-FFF2-40B4-BE49-F238E27FC236}">
                  <a16:creationId xmlns:a16="http://schemas.microsoft.com/office/drawing/2014/main" id="{6B3D19F5-0F5B-0E6B-86E8-0581DA307CA9}"/>
                </a:ext>
              </a:extLst>
            </p:cNvPr>
            <p:cNvSpPr>
              <a:spLocks/>
            </p:cNvSpPr>
            <p:nvPr/>
          </p:nvSpPr>
          <p:spPr bwMode="auto">
            <a:xfrm>
              <a:off x="-49" y="1699"/>
              <a:ext cx="210" cy="96"/>
            </a:xfrm>
            <a:custGeom>
              <a:avLst/>
              <a:gdLst>
                <a:gd name="T0" fmla="*/ 101 w 629"/>
                <a:gd name="T1" fmla="*/ 5 h 287"/>
                <a:gd name="T2" fmla="*/ 63 w 629"/>
                <a:gd name="T3" fmla="*/ 52 h 287"/>
                <a:gd name="T4" fmla="*/ 119 w 629"/>
                <a:gd name="T5" fmla="*/ 55 h 287"/>
                <a:gd name="T6" fmla="*/ 63 w 629"/>
                <a:gd name="T7" fmla="*/ 236 h 287"/>
                <a:gd name="T8" fmla="*/ 0 w 629"/>
                <a:gd name="T9" fmla="*/ 236 h 287"/>
                <a:gd name="T10" fmla="*/ 0 w 629"/>
                <a:gd name="T11" fmla="*/ 286 h 287"/>
                <a:gd name="T12" fmla="*/ 629 w 629"/>
                <a:gd name="T13" fmla="*/ 287 h 287"/>
                <a:gd name="T14" fmla="*/ 629 w 629"/>
                <a:gd name="T15" fmla="*/ 0 h 287"/>
                <a:gd name="T16" fmla="*/ 101 w 629"/>
                <a:gd name="T17" fmla="*/ 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9" h="287">
                  <a:moveTo>
                    <a:pt x="101" y="5"/>
                  </a:moveTo>
                  <a:lnTo>
                    <a:pt x="63" y="52"/>
                  </a:lnTo>
                  <a:lnTo>
                    <a:pt x="119" y="55"/>
                  </a:lnTo>
                  <a:lnTo>
                    <a:pt x="63" y="236"/>
                  </a:lnTo>
                  <a:lnTo>
                    <a:pt x="0" y="236"/>
                  </a:lnTo>
                  <a:lnTo>
                    <a:pt x="0" y="286"/>
                  </a:lnTo>
                  <a:lnTo>
                    <a:pt x="629" y="287"/>
                  </a:lnTo>
                  <a:lnTo>
                    <a:pt x="629" y="0"/>
                  </a:lnTo>
                  <a:lnTo>
                    <a:pt x="101" y="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4">
              <a:extLst>
                <a:ext uri="{FF2B5EF4-FFF2-40B4-BE49-F238E27FC236}">
                  <a16:creationId xmlns:a16="http://schemas.microsoft.com/office/drawing/2014/main" id="{41BD3060-EAD9-0734-3FB1-ADEA3E9BC6AC}"/>
                </a:ext>
              </a:extLst>
            </p:cNvPr>
            <p:cNvSpPr>
              <a:spLocks/>
            </p:cNvSpPr>
            <p:nvPr/>
          </p:nvSpPr>
          <p:spPr bwMode="auto">
            <a:xfrm>
              <a:off x="-14" y="1721"/>
              <a:ext cx="59" cy="53"/>
            </a:xfrm>
            <a:custGeom>
              <a:avLst/>
              <a:gdLst>
                <a:gd name="T0" fmla="*/ 54 w 177"/>
                <a:gd name="T1" fmla="*/ 0 h 160"/>
                <a:gd name="T2" fmla="*/ 27 w 177"/>
                <a:gd name="T3" fmla="*/ 35 h 160"/>
                <a:gd name="T4" fmla="*/ 0 w 177"/>
                <a:gd name="T5" fmla="*/ 148 h 160"/>
                <a:gd name="T6" fmla="*/ 27 w 177"/>
                <a:gd name="T7" fmla="*/ 160 h 160"/>
                <a:gd name="T8" fmla="*/ 168 w 177"/>
                <a:gd name="T9" fmla="*/ 156 h 160"/>
                <a:gd name="T10" fmla="*/ 177 w 177"/>
                <a:gd name="T11" fmla="*/ 0 h 160"/>
                <a:gd name="T12" fmla="*/ 54 w 177"/>
                <a:gd name="T13" fmla="*/ 0 h 160"/>
              </a:gdLst>
              <a:ahLst/>
              <a:cxnLst>
                <a:cxn ang="0">
                  <a:pos x="T0" y="T1"/>
                </a:cxn>
                <a:cxn ang="0">
                  <a:pos x="T2" y="T3"/>
                </a:cxn>
                <a:cxn ang="0">
                  <a:pos x="T4" y="T5"/>
                </a:cxn>
                <a:cxn ang="0">
                  <a:pos x="T6" y="T7"/>
                </a:cxn>
                <a:cxn ang="0">
                  <a:pos x="T8" y="T9"/>
                </a:cxn>
                <a:cxn ang="0">
                  <a:pos x="T10" y="T11"/>
                </a:cxn>
                <a:cxn ang="0">
                  <a:pos x="T12" y="T13"/>
                </a:cxn>
              </a:cxnLst>
              <a:rect l="0" t="0" r="r" b="b"/>
              <a:pathLst>
                <a:path w="177" h="160">
                  <a:moveTo>
                    <a:pt x="54" y="0"/>
                  </a:moveTo>
                  <a:lnTo>
                    <a:pt x="27" y="35"/>
                  </a:lnTo>
                  <a:lnTo>
                    <a:pt x="0" y="148"/>
                  </a:lnTo>
                  <a:lnTo>
                    <a:pt x="27" y="160"/>
                  </a:lnTo>
                  <a:lnTo>
                    <a:pt x="168" y="156"/>
                  </a:lnTo>
                  <a:lnTo>
                    <a:pt x="177" y="0"/>
                  </a:lnTo>
                  <a:lnTo>
                    <a:pt x="54"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5">
              <a:extLst>
                <a:ext uri="{FF2B5EF4-FFF2-40B4-BE49-F238E27FC236}">
                  <a16:creationId xmlns:a16="http://schemas.microsoft.com/office/drawing/2014/main" id="{3D782B62-D3E2-864C-D7C9-66519C1A3430}"/>
                </a:ext>
              </a:extLst>
            </p:cNvPr>
            <p:cNvSpPr>
              <a:spLocks/>
            </p:cNvSpPr>
            <p:nvPr/>
          </p:nvSpPr>
          <p:spPr bwMode="auto">
            <a:xfrm>
              <a:off x="69" y="1721"/>
              <a:ext cx="76" cy="52"/>
            </a:xfrm>
            <a:custGeom>
              <a:avLst/>
              <a:gdLst>
                <a:gd name="T0" fmla="*/ 0 w 230"/>
                <a:gd name="T1" fmla="*/ 4 h 156"/>
                <a:gd name="T2" fmla="*/ 0 w 230"/>
                <a:gd name="T3" fmla="*/ 156 h 156"/>
                <a:gd name="T4" fmla="*/ 230 w 230"/>
                <a:gd name="T5" fmla="*/ 156 h 156"/>
                <a:gd name="T6" fmla="*/ 230 w 230"/>
                <a:gd name="T7" fmla="*/ 0 h 156"/>
                <a:gd name="T8" fmla="*/ 0 w 230"/>
                <a:gd name="T9" fmla="*/ 4 h 156"/>
              </a:gdLst>
              <a:ahLst/>
              <a:cxnLst>
                <a:cxn ang="0">
                  <a:pos x="T0" y="T1"/>
                </a:cxn>
                <a:cxn ang="0">
                  <a:pos x="T2" y="T3"/>
                </a:cxn>
                <a:cxn ang="0">
                  <a:pos x="T4" y="T5"/>
                </a:cxn>
                <a:cxn ang="0">
                  <a:pos x="T6" y="T7"/>
                </a:cxn>
                <a:cxn ang="0">
                  <a:pos x="T8" y="T9"/>
                </a:cxn>
              </a:cxnLst>
              <a:rect l="0" t="0" r="r" b="b"/>
              <a:pathLst>
                <a:path w="230" h="156">
                  <a:moveTo>
                    <a:pt x="0" y="4"/>
                  </a:moveTo>
                  <a:lnTo>
                    <a:pt x="0" y="156"/>
                  </a:lnTo>
                  <a:lnTo>
                    <a:pt x="230" y="156"/>
                  </a:lnTo>
                  <a:lnTo>
                    <a:pt x="230" y="0"/>
                  </a:lnTo>
                  <a:lnTo>
                    <a:pt x="0" y="4"/>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Rectangle 16">
              <a:extLst>
                <a:ext uri="{FF2B5EF4-FFF2-40B4-BE49-F238E27FC236}">
                  <a16:creationId xmlns:a16="http://schemas.microsoft.com/office/drawing/2014/main" id="{89924CC8-2685-2AE8-274E-B508F2D166F6}"/>
                </a:ext>
              </a:extLst>
            </p:cNvPr>
            <p:cNvSpPr>
              <a:spLocks noChangeArrowheads="1"/>
            </p:cNvSpPr>
            <p:nvPr/>
          </p:nvSpPr>
          <p:spPr bwMode="auto">
            <a:xfrm>
              <a:off x="-49" y="1796"/>
              <a:ext cx="10" cy="1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17">
              <a:extLst>
                <a:ext uri="{FF2B5EF4-FFF2-40B4-BE49-F238E27FC236}">
                  <a16:creationId xmlns:a16="http://schemas.microsoft.com/office/drawing/2014/main" id="{06F5AB9D-048B-E4E3-35DA-72BDD7A9E1DE}"/>
                </a:ext>
              </a:extLst>
            </p:cNvPr>
            <p:cNvSpPr>
              <a:spLocks/>
            </p:cNvSpPr>
            <p:nvPr/>
          </p:nvSpPr>
          <p:spPr bwMode="auto">
            <a:xfrm>
              <a:off x="-30" y="1796"/>
              <a:ext cx="88" cy="74"/>
            </a:xfrm>
            <a:custGeom>
              <a:avLst/>
              <a:gdLst>
                <a:gd name="T0" fmla="*/ 0 w 263"/>
                <a:gd name="T1" fmla="*/ 8 h 220"/>
                <a:gd name="T2" fmla="*/ 0 w 263"/>
                <a:gd name="T3" fmla="*/ 220 h 220"/>
                <a:gd name="T4" fmla="*/ 168 w 263"/>
                <a:gd name="T5" fmla="*/ 220 h 220"/>
                <a:gd name="T6" fmla="*/ 215 w 263"/>
                <a:gd name="T7" fmla="*/ 170 h 220"/>
                <a:gd name="T8" fmla="*/ 263 w 263"/>
                <a:gd name="T9" fmla="*/ 164 h 220"/>
                <a:gd name="T10" fmla="*/ 263 w 263"/>
                <a:gd name="T11" fmla="*/ 0 h 220"/>
                <a:gd name="T12" fmla="*/ 0 w 263"/>
                <a:gd name="T13" fmla="*/ 8 h 220"/>
              </a:gdLst>
              <a:ahLst/>
              <a:cxnLst>
                <a:cxn ang="0">
                  <a:pos x="T0" y="T1"/>
                </a:cxn>
                <a:cxn ang="0">
                  <a:pos x="T2" y="T3"/>
                </a:cxn>
                <a:cxn ang="0">
                  <a:pos x="T4" y="T5"/>
                </a:cxn>
                <a:cxn ang="0">
                  <a:pos x="T6" y="T7"/>
                </a:cxn>
                <a:cxn ang="0">
                  <a:pos x="T8" y="T9"/>
                </a:cxn>
                <a:cxn ang="0">
                  <a:pos x="T10" y="T11"/>
                </a:cxn>
                <a:cxn ang="0">
                  <a:pos x="T12" y="T13"/>
                </a:cxn>
              </a:cxnLst>
              <a:rect l="0" t="0" r="r" b="b"/>
              <a:pathLst>
                <a:path w="263" h="220">
                  <a:moveTo>
                    <a:pt x="0" y="8"/>
                  </a:moveTo>
                  <a:lnTo>
                    <a:pt x="0" y="220"/>
                  </a:lnTo>
                  <a:lnTo>
                    <a:pt x="168" y="220"/>
                  </a:lnTo>
                  <a:lnTo>
                    <a:pt x="215" y="170"/>
                  </a:lnTo>
                  <a:lnTo>
                    <a:pt x="263" y="164"/>
                  </a:lnTo>
                  <a:lnTo>
                    <a:pt x="263" y="0"/>
                  </a:lnTo>
                  <a:lnTo>
                    <a:pt x="0" y="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18">
              <a:extLst>
                <a:ext uri="{FF2B5EF4-FFF2-40B4-BE49-F238E27FC236}">
                  <a16:creationId xmlns:a16="http://schemas.microsoft.com/office/drawing/2014/main" id="{F4840C94-F499-B567-1084-C0A0F86FDDAD}"/>
                </a:ext>
              </a:extLst>
            </p:cNvPr>
            <p:cNvSpPr>
              <a:spLocks/>
            </p:cNvSpPr>
            <p:nvPr/>
          </p:nvSpPr>
          <p:spPr bwMode="auto">
            <a:xfrm>
              <a:off x="62" y="1799"/>
              <a:ext cx="99" cy="115"/>
            </a:xfrm>
            <a:custGeom>
              <a:avLst/>
              <a:gdLst>
                <a:gd name="T0" fmla="*/ 0 w 297"/>
                <a:gd name="T1" fmla="*/ 0 h 346"/>
                <a:gd name="T2" fmla="*/ 0 w 297"/>
                <a:gd name="T3" fmla="*/ 148 h 346"/>
                <a:gd name="T4" fmla="*/ 96 w 297"/>
                <a:gd name="T5" fmla="*/ 148 h 346"/>
                <a:gd name="T6" fmla="*/ 162 w 297"/>
                <a:gd name="T7" fmla="*/ 198 h 346"/>
                <a:gd name="T8" fmla="*/ 224 w 297"/>
                <a:gd name="T9" fmla="*/ 254 h 346"/>
                <a:gd name="T10" fmla="*/ 243 w 297"/>
                <a:gd name="T11" fmla="*/ 346 h 346"/>
                <a:gd name="T12" fmla="*/ 291 w 297"/>
                <a:gd name="T13" fmla="*/ 340 h 346"/>
                <a:gd name="T14" fmla="*/ 297 w 297"/>
                <a:gd name="T15" fmla="*/ 0 h 346"/>
                <a:gd name="T16" fmla="*/ 294 w 297"/>
                <a:gd name="T17" fmla="*/ 0 h 346"/>
                <a:gd name="T18" fmla="*/ 285 w 297"/>
                <a:gd name="T19" fmla="*/ 0 h 346"/>
                <a:gd name="T20" fmla="*/ 270 w 297"/>
                <a:gd name="T21" fmla="*/ 0 h 346"/>
                <a:gd name="T22" fmla="*/ 252 w 297"/>
                <a:gd name="T23" fmla="*/ 1 h 346"/>
                <a:gd name="T24" fmla="*/ 230 w 297"/>
                <a:gd name="T25" fmla="*/ 1 h 346"/>
                <a:gd name="T26" fmla="*/ 205 w 297"/>
                <a:gd name="T27" fmla="*/ 1 h 346"/>
                <a:gd name="T28" fmla="*/ 178 w 297"/>
                <a:gd name="T29" fmla="*/ 2 h 346"/>
                <a:gd name="T30" fmla="*/ 151 w 297"/>
                <a:gd name="T31" fmla="*/ 2 h 346"/>
                <a:gd name="T32" fmla="*/ 124 w 297"/>
                <a:gd name="T33" fmla="*/ 2 h 346"/>
                <a:gd name="T34" fmla="*/ 97 w 297"/>
                <a:gd name="T35" fmla="*/ 2 h 346"/>
                <a:gd name="T36" fmla="*/ 72 w 297"/>
                <a:gd name="T37" fmla="*/ 2 h 346"/>
                <a:gd name="T38" fmla="*/ 49 w 297"/>
                <a:gd name="T39" fmla="*/ 2 h 346"/>
                <a:gd name="T40" fmla="*/ 30 w 297"/>
                <a:gd name="T41" fmla="*/ 2 h 346"/>
                <a:gd name="T42" fmla="*/ 15 w 297"/>
                <a:gd name="T43" fmla="*/ 1 h 346"/>
                <a:gd name="T44" fmla="*/ 5 w 297"/>
                <a:gd name="T45" fmla="*/ 1 h 346"/>
                <a:gd name="T46" fmla="*/ 0 w 297"/>
                <a:gd name="T47"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97" h="346">
                  <a:moveTo>
                    <a:pt x="0" y="0"/>
                  </a:moveTo>
                  <a:lnTo>
                    <a:pt x="0" y="148"/>
                  </a:lnTo>
                  <a:lnTo>
                    <a:pt x="96" y="148"/>
                  </a:lnTo>
                  <a:lnTo>
                    <a:pt x="162" y="198"/>
                  </a:lnTo>
                  <a:lnTo>
                    <a:pt x="224" y="254"/>
                  </a:lnTo>
                  <a:lnTo>
                    <a:pt x="243" y="346"/>
                  </a:lnTo>
                  <a:lnTo>
                    <a:pt x="291" y="340"/>
                  </a:lnTo>
                  <a:lnTo>
                    <a:pt x="297" y="0"/>
                  </a:lnTo>
                  <a:lnTo>
                    <a:pt x="294" y="0"/>
                  </a:lnTo>
                  <a:lnTo>
                    <a:pt x="285" y="0"/>
                  </a:lnTo>
                  <a:lnTo>
                    <a:pt x="270" y="0"/>
                  </a:lnTo>
                  <a:lnTo>
                    <a:pt x="252" y="1"/>
                  </a:lnTo>
                  <a:lnTo>
                    <a:pt x="230" y="1"/>
                  </a:lnTo>
                  <a:lnTo>
                    <a:pt x="205" y="1"/>
                  </a:lnTo>
                  <a:lnTo>
                    <a:pt x="178" y="2"/>
                  </a:lnTo>
                  <a:lnTo>
                    <a:pt x="151" y="2"/>
                  </a:lnTo>
                  <a:lnTo>
                    <a:pt x="124" y="2"/>
                  </a:lnTo>
                  <a:lnTo>
                    <a:pt x="97" y="2"/>
                  </a:lnTo>
                  <a:lnTo>
                    <a:pt x="72" y="2"/>
                  </a:lnTo>
                  <a:lnTo>
                    <a:pt x="49" y="2"/>
                  </a:lnTo>
                  <a:lnTo>
                    <a:pt x="30" y="2"/>
                  </a:lnTo>
                  <a:lnTo>
                    <a:pt x="15" y="1"/>
                  </a:lnTo>
                  <a:lnTo>
                    <a:pt x="5" y="1"/>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19">
              <a:extLst>
                <a:ext uri="{FF2B5EF4-FFF2-40B4-BE49-F238E27FC236}">
                  <a16:creationId xmlns:a16="http://schemas.microsoft.com/office/drawing/2014/main" id="{43385ADA-C505-CE4F-C29D-CD0FF14C5769}"/>
                </a:ext>
              </a:extLst>
            </p:cNvPr>
            <p:cNvSpPr>
              <a:spLocks/>
            </p:cNvSpPr>
            <p:nvPr/>
          </p:nvSpPr>
          <p:spPr bwMode="auto">
            <a:xfrm>
              <a:off x="-30" y="1874"/>
              <a:ext cx="47" cy="43"/>
            </a:xfrm>
            <a:custGeom>
              <a:avLst/>
              <a:gdLst>
                <a:gd name="T0" fmla="*/ 1 w 142"/>
                <a:gd name="T1" fmla="*/ 0 h 128"/>
                <a:gd name="T2" fmla="*/ 142 w 142"/>
                <a:gd name="T3" fmla="*/ 0 h 128"/>
                <a:gd name="T4" fmla="*/ 112 w 142"/>
                <a:gd name="T5" fmla="*/ 56 h 128"/>
                <a:gd name="T6" fmla="*/ 102 w 142"/>
                <a:gd name="T7" fmla="*/ 128 h 128"/>
                <a:gd name="T8" fmla="*/ 0 w 142"/>
                <a:gd name="T9" fmla="*/ 128 h 128"/>
                <a:gd name="T10" fmla="*/ 1 w 142"/>
                <a:gd name="T11" fmla="*/ 0 h 128"/>
              </a:gdLst>
              <a:ahLst/>
              <a:cxnLst>
                <a:cxn ang="0">
                  <a:pos x="T0" y="T1"/>
                </a:cxn>
                <a:cxn ang="0">
                  <a:pos x="T2" y="T3"/>
                </a:cxn>
                <a:cxn ang="0">
                  <a:pos x="T4" y="T5"/>
                </a:cxn>
                <a:cxn ang="0">
                  <a:pos x="T6" y="T7"/>
                </a:cxn>
                <a:cxn ang="0">
                  <a:pos x="T8" y="T9"/>
                </a:cxn>
                <a:cxn ang="0">
                  <a:pos x="T10" y="T11"/>
                </a:cxn>
              </a:cxnLst>
              <a:rect l="0" t="0" r="r" b="b"/>
              <a:pathLst>
                <a:path w="142" h="128">
                  <a:moveTo>
                    <a:pt x="1" y="0"/>
                  </a:moveTo>
                  <a:lnTo>
                    <a:pt x="142" y="0"/>
                  </a:lnTo>
                  <a:lnTo>
                    <a:pt x="112" y="56"/>
                  </a:lnTo>
                  <a:lnTo>
                    <a:pt x="102" y="128"/>
                  </a:lnTo>
                  <a:lnTo>
                    <a:pt x="0" y="128"/>
                  </a:lnTo>
                  <a:lnTo>
                    <a:pt x="1" y="0"/>
                  </a:lnTo>
                  <a:close/>
                </a:path>
              </a:pathLst>
            </a:custGeom>
            <a:solidFill>
              <a:srgbClr val="C6B5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0">
              <a:extLst>
                <a:ext uri="{FF2B5EF4-FFF2-40B4-BE49-F238E27FC236}">
                  <a16:creationId xmlns:a16="http://schemas.microsoft.com/office/drawing/2014/main" id="{1B5A4D66-A14E-9BE6-3B95-302F861B8318}"/>
                </a:ext>
              </a:extLst>
            </p:cNvPr>
            <p:cNvSpPr>
              <a:spLocks/>
            </p:cNvSpPr>
            <p:nvPr/>
          </p:nvSpPr>
          <p:spPr bwMode="auto">
            <a:xfrm>
              <a:off x="377" y="1830"/>
              <a:ext cx="265" cy="82"/>
            </a:xfrm>
            <a:custGeom>
              <a:avLst/>
              <a:gdLst>
                <a:gd name="T0" fmla="*/ 6 w 795"/>
                <a:gd name="T1" fmla="*/ 0 h 248"/>
                <a:gd name="T2" fmla="*/ 0 w 795"/>
                <a:gd name="T3" fmla="*/ 225 h 248"/>
                <a:gd name="T4" fmla="*/ 417 w 795"/>
                <a:gd name="T5" fmla="*/ 248 h 248"/>
                <a:gd name="T6" fmla="*/ 431 w 795"/>
                <a:gd name="T7" fmla="*/ 216 h 248"/>
                <a:gd name="T8" fmla="*/ 443 w 795"/>
                <a:gd name="T9" fmla="*/ 187 h 248"/>
                <a:gd name="T10" fmla="*/ 456 w 795"/>
                <a:gd name="T11" fmla="*/ 162 h 248"/>
                <a:gd name="T12" fmla="*/ 471 w 795"/>
                <a:gd name="T13" fmla="*/ 141 h 248"/>
                <a:gd name="T14" fmla="*/ 486 w 795"/>
                <a:gd name="T15" fmla="*/ 121 h 248"/>
                <a:gd name="T16" fmla="*/ 501 w 795"/>
                <a:gd name="T17" fmla="*/ 106 h 248"/>
                <a:gd name="T18" fmla="*/ 518 w 795"/>
                <a:gd name="T19" fmla="*/ 93 h 248"/>
                <a:gd name="T20" fmla="*/ 535 w 795"/>
                <a:gd name="T21" fmla="*/ 84 h 248"/>
                <a:gd name="T22" fmla="*/ 553 w 795"/>
                <a:gd name="T23" fmla="*/ 77 h 248"/>
                <a:gd name="T24" fmla="*/ 574 w 795"/>
                <a:gd name="T25" fmla="*/ 73 h 248"/>
                <a:gd name="T26" fmla="*/ 596 w 795"/>
                <a:gd name="T27" fmla="*/ 71 h 248"/>
                <a:gd name="T28" fmla="*/ 620 w 795"/>
                <a:gd name="T29" fmla="*/ 71 h 248"/>
                <a:gd name="T30" fmla="*/ 645 w 795"/>
                <a:gd name="T31" fmla="*/ 74 h 248"/>
                <a:gd name="T32" fmla="*/ 673 w 795"/>
                <a:gd name="T33" fmla="*/ 78 h 248"/>
                <a:gd name="T34" fmla="*/ 702 w 795"/>
                <a:gd name="T35" fmla="*/ 84 h 248"/>
                <a:gd name="T36" fmla="*/ 734 w 795"/>
                <a:gd name="T37" fmla="*/ 92 h 248"/>
                <a:gd name="T38" fmla="*/ 795 w 795"/>
                <a:gd name="T39" fmla="*/ 120 h 248"/>
                <a:gd name="T40" fmla="*/ 795 w 795"/>
                <a:gd name="T41" fmla="*/ 0 h 248"/>
                <a:gd name="T42" fmla="*/ 6 w 795"/>
                <a:gd name="T43"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5" h="248">
                  <a:moveTo>
                    <a:pt x="6" y="0"/>
                  </a:moveTo>
                  <a:lnTo>
                    <a:pt x="0" y="225"/>
                  </a:lnTo>
                  <a:lnTo>
                    <a:pt x="417" y="248"/>
                  </a:lnTo>
                  <a:lnTo>
                    <a:pt x="431" y="216"/>
                  </a:lnTo>
                  <a:lnTo>
                    <a:pt x="443" y="187"/>
                  </a:lnTo>
                  <a:lnTo>
                    <a:pt x="456" y="162"/>
                  </a:lnTo>
                  <a:lnTo>
                    <a:pt x="471" y="141"/>
                  </a:lnTo>
                  <a:lnTo>
                    <a:pt x="486" y="121"/>
                  </a:lnTo>
                  <a:lnTo>
                    <a:pt x="501" y="106"/>
                  </a:lnTo>
                  <a:lnTo>
                    <a:pt x="518" y="93"/>
                  </a:lnTo>
                  <a:lnTo>
                    <a:pt x="535" y="84"/>
                  </a:lnTo>
                  <a:lnTo>
                    <a:pt x="553" y="77"/>
                  </a:lnTo>
                  <a:lnTo>
                    <a:pt x="574" y="73"/>
                  </a:lnTo>
                  <a:lnTo>
                    <a:pt x="596" y="71"/>
                  </a:lnTo>
                  <a:lnTo>
                    <a:pt x="620" y="71"/>
                  </a:lnTo>
                  <a:lnTo>
                    <a:pt x="645" y="74"/>
                  </a:lnTo>
                  <a:lnTo>
                    <a:pt x="673" y="78"/>
                  </a:lnTo>
                  <a:lnTo>
                    <a:pt x="702" y="84"/>
                  </a:lnTo>
                  <a:lnTo>
                    <a:pt x="734" y="92"/>
                  </a:lnTo>
                  <a:lnTo>
                    <a:pt x="795" y="120"/>
                  </a:lnTo>
                  <a:lnTo>
                    <a:pt x="795" y="0"/>
                  </a:lnTo>
                  <a:lnTo>
                    <a:pt x="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1">
              <a:extLst>
                <a:ext uri="{FF2B5EF4-FFF2-40B4-BE49-F238E27FC236}">
                  <a16:creationId xmlns:a16="http://schemas.microsoft.com/office/drawing/2014/main" id="{40032CD2-5D89-738E-7028-7B274B3BB5F3}"/>
                </a:ext>
              </a:extLst>
            </p:cNvPr>
            <p:cNvSpPr>
              <a:spLocks/>
            </p:cNvSpPr>
            <p:nvPr/>
          </p:nvSpPr>
          <p:spPr bwMode="auto">
            <a:xfrm>
              <a:off x="646" y="1827"/>
              <a:ext cx="38" cy="90"/>
            </a:xfrm>
            <a:custGeom>
              <a:avLst/>
              <a:gdLst>
                <a:gd name="T0" fmla="*/ 0 w 115"/>
                <a:gd name="T1" fmla="*/ 0 h 270"/>
                <a:gd name="T2" fmla="*/ 1 w 115"/>
                <a:gd name="T3" fmla="*/ 142 h 270"/>
                <a:gd name="T4" fmla="*/ 19 w 115"/>
                <a:gd name="T5" fmla="*/ 184 h 270"/>
                <a:gd name="T6" fmla="*/ 27 w 115"/>
                <a:gd name="T7" fmla="*/ 270 h 270"/>
                <a:gd name="T8" fmla="*/ 115 w 115"/>
                <a:gd name="T9" fmla="*/ 270 h 270"/>
                <a:gd name="T10" fmla="*/ 115 w 115"/>
                <a:gd name="T11" fmla="*/ 0 h 270"/>
                <a:gd name="T12" fmla="*/ 110 w 115"/>
                <a:gd name="T13" fmla="*/ 0 h 270"/>
                <a:gd name="T14" fmla="*/ 97 w 115"/>
                <a:gd name="T15" fmla="*/ 3 h 270"/>
                <a:gd name="T16" fmla="*/ 78 w 115"/>
                <a:gd name="T17" fmla="*/ 4 h 270"/>
                <a:gd name="T18" fmla="*/ 57 w 115"/>
                <a:gd name="T19" fmla="*/ 5 h 270"/>
                <a:gd name="T20" fmla="*/ 36 w 115"/>
                <a:gd name="T21" fmla="*/ 7 h 270"/>
                <a:gd name="T22" fmla="*/ 18 w 115"/>
                <a:gd name="T23" fmla="*/ 7 h 270"/>
                <a:gd name="T24" fmla="*/ 4 w 115"/>
                <a:gd name="T25" fmla="*/ 4 h 270"/>
                <a:gd name="T26" fmla="*/ 0 w 115"/>
                <a:gd name="T27"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 h="270">
                  <a:moveTo>
                    <a:pt x="0" y="0"/>
                  </a:moveTo>
                  <a:lnTo>
                    <a:pt x="1" y="142"/>
                  </a:lnTo>
                  <a:lnTo>
                    <a:pt x="19" y="184"/>
                  </a:lnTo>
                  <a:lnTo>
                    <a:pt x="27" y="270"/>
                  </a:lnTo>
                  <a:lnTo>
                    <a:pt x="115" y="270"/>
                  </a:lnTo>
                  <a:lnTo>
                    <a:pt x="115" y="0"/>
                  </a:lnTo>
                  <a:lnTo>
                    <a:pt x="110" y="0"/>
                  </a:lnTo>
                  <a:lnTo>
                    <a:pt x="97" y="3"/>
                  </a:lnTo>
                  <a:lnTo>
                    <a:pt x="78" y="4"/>
                  </a:lnTo>
                  <a:lnTo>
                    <a:pt x="57" y="5"/>
                  </a:lnTo>
                  <a:lnTo>
                    <a:pt x="36" y="7"/>
                  </a:lnTo>
                  <a:lnTo>
                    <a:pt x="18" y="7"/>
                  </a:lnTo>
                  <a:lnTo>
                    <a:pt x="4" y="4"/>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2">
              <a:extLst>
                <a:ext uri="{FF2B5EF4-FFF2-40B4-BE49-F238E27FC236}">
                  <a16:creationId xmlns:a16="http://schemas.microsoft.com/office/drawing/2014/main" id="{E85C392F-66B4-EE92-7636-2E4E0F2FB777}"/>
                </a:ext>
              </a:extLst>
            </p:cNvPr>
            <p:cNvSpPr>
              <a:spLocks/>
            </p:cNvSpPr>
            <p:nvPr/>
          </p:nvSpPr>
          <p:spPr bwMode="auto">
            <a:xfrm>
              <a:off x="228" y="1792"/>
              <a:ext cx="149" cy="120"/>
            </a:xfrm>
            <a:custGeom>
              <a:avLst/>
              <a:gdLst>
                <a:gd name="T0" fmla="*/ 2 w 447"/>
                <a:gd name="T1" fmla="*/ 8 h 362"/>
                <a:gd name="T2" fmla="*/ 447 w 447"/>
                <a:gd name="T3" fmla="*/ 0 h 362"/>
                <a:gd name="T4" fmla="*/ 447 w 447"/>
                <a:gd name="T5" fmla="*/ 100 h 362"/>
                <a:gd name="T6" fmla="*/ 447 w 447"/>
                <a:gd name="T7" fmla="*/ 212 h 362"/>
                <a:gd name="T8" fmla="*/ 372 w 447"/>
                <a:gd name="T9" fmla="*/ 220 h 362"/>
                <a:gd name="T10" fmla="*/ 372 w 447"/>
                <a:gd name="T11" fmla="*/ 276 h 362"/>
                <a:gd name="T12" fmla="*/ 426 w 447"/>
                <a:gd name="T13" fmla="*/ 348 h 362"/>
                <a:gd name="T14" fmla="*/ 8 w 447"/>
                <a:gd name="T15" fmla="*/ 362 h 362"/>
                <a:gd name="T16" fmla="*/ 6 w 447"/>
                <a:gd name="T17" fmla="*/ 307 h 362"/>
                <a:gd name="T18" fmla="*/ 2 w 447"/>
                <a:gd name="T19" fmla="*/ 184 h 362"/>
                <a:gd name="T20" fmla="*/ 0 w 447"/>
                <a:gd name="T21" fmla="*/ 63 h 362"/>
                <a:gd name="T22" fmla="*/ 2 w 447"/>
                <a:gd name="T23" fmla="*/ 8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7" h="362">
                  <a:moveTo>
                    <a:pt x="2" y="8"/>
                  </a:moveTo>
                  <a:lnTo>
                    <a:pt x="447" y="0"/>
                  </a:lnTo>
                  <a:lnTo>
                    <a:pt x="447" y="100"/>
                  </a:lnTo>
                  <a:lnTo>
                    <a:pt x="447" y="212"/>
                  </a:lnTo>
                  <a:lnTo>
                    <a:pt x="372" y="220"/>
                  </a:lnTo>
                  <a:lnTo>
                    <a:pt x="372" y="276"/>
                  </a:lnTo>
                  <a:lnTo>
                    <a:pt x="426" y="348"/>
                  </a:lnTo>
                  <a:lnTo>
                    <a:pt x="8" y="362"/>
                  </a:lnTo>
                  <a:lnTo>
                    <a:pt x="6" y="307"/>
                  </a:lnTo>
                  <a:lnTo>
                    <a:pt x="2" y="184"/>
                  </a:lnTo>
                  <a:lnTo>
                    <a:pt x="0" y="63"/>
                  </a:lnTo>
                  <a:lnTo>
                    <a:pt x="2" y="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3">
              <a:extLst>
                <a:ext uri="{FF2B5EF4-FFF2-40B4-BE49-F238E27FC236}">
                  <a16:creationId xmlns:a16="http://schemas.microsoft.com/office/drawing/2014/main" id="{6F9A5022-E831-61A2-46B1-87B2E90FD8E4}"/>
                </a:ext>
              </a:extLst>
            </p:cNvPr>
            <p:cNvSpPr>
              <a:spLocks/>
            </p:cNvSpPr>
            <p:nvPr/>
          </p:nvSpPr>
          <p:spPr bwMode="auto">
            <a:xfrm>
              <a:off x="226" y="1699"/>
              <a:ext cx="456" cy="74"/>
            </a:xfrm>
            <a:custGeom>
              <a:avLst/>
              <a:gdLst>
                <a:gd name="T0" fmla="*/ 0 w 1368"/>
                <a:gd name="T1" fmla="*/ 32 h 222"/>
                <a:gd name="T2" fmla="*/ 0 w 1368"/>
                <a:gd name="T3" fmla="*/ 222 h 222"/>
                <a:gd name="T4" fmla="*/ 297 w 1368"/>
                <a:gd name="T5" fmla="*/ 222 h 222"/>
                <a:gd name="T6" fmla="*/ 297 w 1368"/>
                <a:gd name="T7" fmla="*/ 66 h 222"/>
                <a:gd name="T8" fmla="*/ 371 w 1368"/>
                <a:gd name="T9" fmla="*/ 37 h 222"/>
                <a:gd name="T10" fmla="*/ 1360 w 1368"/>
                <a:gd name="T11" fmla="*/ 34 h 222"/>
                <a:gd name="T12" fmla="*/ 1368 w 1368"/>
                <a:gd name="T13" fmla="*/ 0 h 222"/>
                <a:gd name="T14" fmla="*/ 49 w 1368"/>
                <a:gd name="T15" fmla="*/ 0 h 222"/>
                <a:gd name="T16" fmla="*/ 0 w 1368"/>
                <a:gd name="T17" fmla="*/ 3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8" h="222">
                  <a:moveTo>
                    <a:pt x="0" y="32"/>
                  </a:moveTo>
                  <a:lnTo>
                    <a:pt x="0" y="222"/>
                  </a:lnTo>
                  <a:lnTo>
                    <a:pt x="297" y="222"/>
                  </a:lnTo>
                  <a:lnTo>
                    <a:pt x="297" y="66"/>
                  </a:lnTo>
                  <a:lnTo>
                    <a:pt x="371" y="37"/>
                  </a:lnTo>
                  <a:lnTo>
                    <a:pt x="1360" y="34"/>
                  </a:lnTo>
                  <a:lnTo>
                    <a:pt x="1368" y="0"/>
                  </a:lnTo>
                  <a:lnTo>
                    <a:pt x="49" y="0"/>
                  </a:lnTo>
                  <a:lnTo>
                    <a:pt x="0"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4">
              <a:extLst>
                <a:ext uri="{FF2B5EF4-FFF2-40B4-BE49-F238E27FC236}">
                  <a16:creationId xmlns:a16="http://schemas.microsoft.com/office/drawing/2014/main" id="{5ADFA169-605D-5559-D064-D7EE3A05E7E0}"/>
                </a:ext>
              </a:extLst>
            </p:cNvPr>
            <p:cNvSpPr>
              <a:spLocks/>
            </p:cNvSpPr>
            <p:nvPr/>
          </p:nvSpPr>
          <p:spPr bwMode="auto">
            <a:xfrm>
              <a:off x="365" y="1717"/>
              <a:ext cx="68" cy="58"/>
            </a:xfrm>
            <a:custGeom>
              <a:avLst/>
              <a:gdLst>
                <a:gd name="T0" fmla="*/ 35 w 203"/>
                <a:gd name="T1" fmla="*/ 4 h 175"/>
                <a:gd name="T2" fmla="*/ 0 w 203"/>
                <a:gd name="T3" fmla="*/ 77 h 175"/>
                <a:gd name="T4" fmla="*/ 0 w 203"/>
                <a:gd name="T5" fmla="*/ 175 h 175"/>
                <a:gd name="T6" fmla="*/ 203 w 203"/>
                <a:gd name="T7" fmla="*/ 175 h 175"/>
                <a:gd name="T8" fmla="*/ 203 w 203"/>
                <a:gd name="T9" fmla="*/ 0 h 175"/>
                <a:gd name="T10" fmla="*/ 35 w 203"/>
                <a:gd name="T11" fmla="*/ 4 h 175"/>
              </a:gdLst>
              <a:ahLst/>
              <a:cxnLst>
                <a:cxn ang="0">
                  <a:pos x="T0" y="T1"/>
                </a:cxn>
                <a:cxn ang="0">
                  <a:pos x="T2" y="T3"/>
                </a:cxn>
                <a:cxn ang="0">
                  <a:pos x="T4" y="T5"/>
                </a:cxn>
                <a:cxn ang="0">
                  <a:pos x="T6" y="T7"/>
                </a:cxn>
                <a:cxn ang="0">
                  <a:pos x="T8" y="T9"/>
                </a:cxn>
                <a:cxn ang="0">
                  <a:pos x="T10" y="T11"/>
                </a:cxn>
              </a:cxnLst>
              <a:rect l="0" t="0" r="r" b="b"/>
              <a:pathLst>
                <a:path w="203" h="175">
                  <a:moveTo>
                    <a:pt x="35" y="4"/>
                  </a:moveTo>
                  <a:lnTo>
                    <a:pt x="0" y="77"/>
                  </a:lnTo>
                  <a:lnTo>
                    <a:pt x="0" y="175"/>
                  </a:lnTo>
                  <a:lnTo>
                    <a:pt x="203" y="175"/>
                  </a:lnTo>
                  <a:lnTo>
                    <a:pt x="203" y="0"/>
                  </a:lnTo>
                  <a:lnTo>
                    <a:pt x="35" y="4"/>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5">
              <a:extLst>
                <a:ext uri="{FF2B5EF4-FFF2-40B4-BE49-F238E27FC236}">
                  <a16:creationId xmlns:a16="http://schemas.microsoft.com/office/drawing/2014/main" id="{605F2AE8-E6A6-A72D-453B-EC4E98D3FBAC}"/>
                </a:ext>
              </a:extLst>
            </p:cNvPr>
            <p:cNvSpPr>
              <a:spLocks/>
            </p:cNvSpPr>
            <p:nvPr/>
          </p:nvSpPr>
          <p:spPr bwMode="auto">
            <a:xfrm>
              <a:off x="438" y="1718"/>
              <a:ext cx="241" cy="57"/>
            </a:xfrm>
            <a:custGeom>
              <a:avLst/>
              <a:gdLst>
                <a:gd name="T0" fmla="*/ 0 w 723"/>
                <a:gd name="T1" fmla="*/ 0 h 171"/>
                <a:gd name="T2" fmla="*/ 0 w 723"/>
                <a:gd name="T3" fmla="*/ 165 h 171"/>
                <a:gd name="T4" fmla="*/ 723 w 723"/>
                <a:gd name="T5" fmla="*/ 171 h 171"/>
                <a:gd name="T6" fmla="*/ 723 w 723"/>
                <a:gd name="T7" fmla="*/ 0 h 171"/>
                <a:gd name="T8" fmla="*/ 0 w 723"/>
                <a:gd name="T9" fmla="*/ 0 h 171"/>
              </a:gdLst>
              <a:ahLst/>
              <a:cxnLst>
                <a:cxn ang="0">
                  <a:pos x="T0" y="T1"/>
                </a:cxn>
                <a:cxn ang="0">
                  <a:pos x="T2" y="T3"/>
                </a:cxn>
                <a:cxn ang="0">
                  <a:pos x="T4" y="T5"/>
                </a:cxn>
                <a:cxn ang="0">
                  <a:pos x="T6" y="T7"/>
                </a:cxn>
                <a:cxn ang="0">
                  <a:pos x="T8" y="T9"/>
                </a:cxn>
              </a:cxnLst>
              <a:rect l="0" t="0" r="r" b="b"/>
              <a:pathLst>
                <a:path w="723" h="171">
                  <a:moveTo>
                    <a:pt x="0" y="0"/>
                  </a:moveTo>
                  <a:lnTo>
                    <a:pt x="0" y="165"/>
                  </a:lnTo>
                  <a:lnTo>
                    <a:pt x="723" y="171"/>
                  </a:lnTo>
                  <a:lnTo>
                    <a:pt x="723"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26">
              <a:extLst>
                <a:ext uri="{FF2B5EF4-FFF2-40B4-BE49-F238E27FC236}">
                  <a16:creationId xmlns:a16="http://schemas.microsoft.com/office/drawing/2014/main" id="{E544B0C0-62A7-656D-2401-B53BB1737515}"/>
                </a:ext>
              </a:extLst>
            </p:cNvPr>
            <p:cNvSpPr>
              <a:spLocks/>
            </p:cNvSpPr>
            <p:nvPr/>
          </p:nvSpPr>
          <p:spPr bwMode="auto">
            <a:xfrm>
              <a:off x="247" y="1795"/>
              <a:ext cx="142" cy="41"/>
            </a:xfrm>
            <a:custGeom>
              <a:avLst/>
              <a:gdLst>
                <a:gd name="T0" fmla="*/ 0 w 428"/>
                <a:gd name="T1" fmla="*/ 120 h 124"/>
                <a:gd name="T2" fmla="*/ 0 w 428"/>
                <a:gd name="T3" fmla="*/ 32 h 124"/>
                <a:gd name="T4" fmla="*/ 46 w 428"/>
                <a:gd name="T5" fmla="*/ 0 h 124"/>
                <a:gd name="T6" fmla="*/ 428 w 428"/>
                <a:gd name="T7" fmla="*/ 8 h 124"/>
                <a:gd name="T8" fmla="*/ 428 w 428"/>
                <a:gd name="T9" fmla="*/ 47 h 124"/>
                <a:gd name="T10" fmla="*/ 63 w 428"/>
                <a:gd name="T11" fmla="*/ 43 h 124"/>
                <a:gd name="T12" fmla="*/ 31 w 428"/>
                <a:gd name="T13" fmla="*/ 47 h 124"/>
                <a:gd name="T14" fmla="*/ 32 w 428"/>
                <a:gd name="T15" fmla="*/ 124 h 124"/>
                <a:gd name="T16" fmla="*/ 0 w 428"/>
                <a:gd name="T17" fmla="*/ 12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8" h="124">
                  <a:moveTo>
                    <a:pt x="0" y="120"/>
                  </a:moveTo>
                  <a:lnTo>
                    <a:pt x="0" y="32"/>
                  </a:lnTo>
                  <a:lnTo>
                    <a:pt x="46" y="0"/>
                  </a:lnTo>
                  <a:lnTo>
                    <a:pt x="428" y="8"/>
                  </a:lnTo>
                  <a:lnTo>
                    <a:pt x="428" y="47"/>
                  </a:lnTo>
                  <a:lnTo>
                    <a:pt x="63" y="43"/>
                  </a:lnTo>
                  <a:lnTo>
                    <a:pt x="31" y="47"/>
                  </a:lnTo>
                  <a:lnTo>
                    <a:pt x="32" y="124"/>
                  </a:lnTo>
                  <a:lnTo>
                    <a:pt x="0" y="12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27">
              <a:extLst>
                <a:ext uri="{FF2B5EF4-FFF2-40B4-BE49-F238E27FC236}">
                  <a16:creationId xmlns:a16="http://schemas.microsoft.com/office/drawing/2014/main" id="{D15E66F0-747F-0C2C-BE91-50E3C5162785}"/>
                </a:ext>
              </a:extLst>
            </p:cNvPr>
            <p:cNvSpPr>
              <a:spLocks/>
            </p:cNvSpPr>
            <p:nvPr/>
          </p:nvSpPr>
          <p:spPr bwMode="auto">
            <a:xfrm>
              <a:off x="237" y="1833"/>
              <a:ext cx="30" cy="77"/>
            </a:xfrm>
            <a:custGeom>
              <a:avLst/>
              <a:gdLst>
                <a:gd name="T0" fmla="*/ 23 w 90"/>
                <a:gd name="T1" fmla="*/ 0 h 231"/>
                <a:gd name="T2" fmla="*/ 74 w 90"/>
                <a:gd name="T3" fmla="*/ 9 h 231"/>
                <a:gd name="T4" fmla="*/ 76 w 90"/>
                <a:gd name="T5" fmla="*/ 52 h 231"/>
                <a:gd name="T6" fmla="*/ 87 w 90"/>
                <a:gd name="T7" fmla="*/ 82 h 231"/>
                <a:gd name="T8" fmla="*/ 90 w 90"/>
                <a:gd name="T9" fmla="*/ 231 h 231"/>
                <a:gd name="T10" fmla="*/ 0 w 90"/>
                <a:gd name="T11" fmla="*/ 228 h 231"/>
                <a:gd name="T12" fmla="*/ 0 w 90"/>
                <a:gd name="T13" fmla="*/ 84 h 231"/>
                <a:gd name="T14" fmla="*/ 3 w 90"/>
                <a:gd name="T15" fmla="*/ 85 h 231"/>
                <a:gd name="T16" fmla="*/ 10 w 90"/>
                <a:gd name="T17" fmla="*/ 86 h 231"/>
                <a:gd name="T18" fmla="*/ 17 w 90"/>
                <a:gd name="T19" fmla="*/ 84 h 231"/>
                <a:gd name="T20" fmla="*/ 22 w 90"/>
                <a:gd name="T21" fmla="*/ 73 h 231"/>
                <a:gd name="T22" fmla="*/ 23 w 90"/>
                <a:gd name="T23" fmla="*/ 55 h 231"/>
                <a:gd name="T24" fmla="*/ 22 w 90"/>
                <a:gd name="T25" fmla="*/ 31 h 231"/>
                <a:gd name="T26" fmla="*/ 22 w 90"/>
                <a:gd name="T27" fmla="*/ 9 h 231"/>
                <a:gd name="T28" fmla="*/ 23 w 90"/>
                <a:gd name="T29" fmla="*/ 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231">
                  <a:moveTo>
                    <a:pt x="23" y="0"/>
                  </a:moveTo>
                  <a:lnTo>
                    <a:pt x="74" y="9"/>
                  </a:lnTo>
                  <a:lnTo>
                    <a:pt x="76" y="52"/>
                  </a:lnTo>
                  <a:lnTo>
                    <a:pt x="87" y="82"/>
                  </a:lnTo>
                  <a:lnTo>
                    <a:pt x="90" y="231"/>
                  </a:lnTo>
                  <a:lnTo>
                    <a:pt x="0" y="228"/>
                  </a:lnTo>
                  <a:lnTo>
                    <a:pt x="0" y="84"/>
                  </a:lnTo>
                  <a:lnTo>
                    <a:pt x="3" y="85"/>
                  </a:lnTo>
                  <a:lnTo>
                    <a:pt x="10" y="86"/>
                  </a:lnTo>
                  <a:lnTo>
                    <a:pt x="17" y="84"/>
                  </a:lnTo>
                  <a:lnTo>
                    <a:pt x="22" y="73"/>
                  </a:lnTo>
                  <a:lnTo>
                    <a:pt x="23" y="55"/>
                  </a:lnTo>
                  <a:lnTo>
                    <a:pt x="22" y="31"/>
                  </a:lnTo>
                  <a:lnTo>
                    <a:pt x="22" y="9"/>
                  </a:lnTo>
                  <a:lnTo>
                    <a:pt x="2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28">
              <a:extLst>
                <a:ext uri="{FF2B5EF4-FFF2-40B4-BE49-F238E27FC236}">
                  <a16:creationId xmlns:a16="http://schemas.microsoft.com/office/drawing/2014/main" id="{04F0922C-3AAB-EE16-B595-F7B91CA300AC}"/>
                </a:ext>
              </a:extLst>
            </p:cNvPr>
            <p:cNvSpPr>
              <a:spLocks/>
            </p:cNvSpPr>
            <p:nvPr/>
          </p:nvSpPr>
          <p:spPr bwMode="auto">
            <a:xfrm>
              <a:off x="295" y="1845"/>
              <a:ext cx="42" cy="43"/>
            </a:xfrm>
            <a:custGeom>
              <a:avLst/>
              <a:gdLst>
                <a:gd name="T0" fmla="*/ 64 w 124"/>
                <a:gd name="T1" fmla="*/ 0 h 128"/>
                <a:gd name="T2" fmla="*/ 77 w 124"/>
                <a:gd name="T3" fmla="*/ 1 h 128"/>
                <a:gd name="T4" fmla="*/ 88 w 124"/>
                <a:gd name="T5" fmla="*/ 5 h 128"/>
                <a:gd name="T6" fmla="*/ 97 w 124"/>
                <a:gd name="T7" fmla="*/ 10 h 128"/>
                <a:gd name="T8" fmla="*/ 106 w 124"/>
                <a:gd name="T9" fmla="*/ 18 h 128"/>
                <a:gd name="T10" fmla="*/ 113 w 124"/>
                <a:gd name="T11" fmla="*/ 28 h 128"/>
                <a:gd name="T12" fmla="*/ 120 w 124"/>
                <a:gd name="T13" fmla="*/ 39 h 128"/>
                <a:gd name="T14" fmla="*/ 123 w 124"/>
                <a:gd name="T15" fmla="*/ 51 h 128"/>
                <a:gd name="T16" fmla="*/ 124 w 124"/>
                <a:gd name="T17" fmla="*/ 64 h 128"/>
                <a:gd name="T18" fmla="*/ 123 w 124"/>
                <a:gd name="T19" fmla="*/ 77 h 128"/>
                <a:gd name="T20" fmla="*/ 120 w 124"/>
                <a:gd name="T21" fmla="*/ 88 h 128"/>
                <a:gd name="T22" fmla="*/ 113 w 124"/>
                <a:gd name="T23" fmla="*/ 100 h 128"/>
                <a:gd name="T24" fmla="*/ 106 w 124"/>
                <a:gd name="T25" fmla="*/ 109 h 128"/>
                <a:gd name="T26" fmla="*/ 97 w 124"/>
                <a:gd name="T27" fmla="*/ 117 h 128"/>
                <a:gd name="T28" fmla="*/ 88 w 124"/>
                <a:gd name="T29" fmla="*/ 123 h 128"/>
                <a:gd name="T30" fmla="*/ 77 w 124"/>
                <a:gd name="T31" fmla="*/ 127 h 128"/>
                <a:gd name="T32" fmla="*/ 64 w 124"/>
                <a:gd name="T33" fmla="*/ 128 h 128"/>
                <a:gd name="T34" fmla="*/ 51 w 124"/>
                <a:gd name="T35" fmla="*/ 127 h 128"/>
                <a:gd name="T36" fmla="*/ 40 w 124"/>
                <a:gd name="T37" fmla="*/ 123 h 128"/>
                <a:gd name="T38" fmla="*/ 29 w 124"/>
                <a:gd name="T39" fmla="*/ 117 h 128"/>
                <a:gd name="T40" fmla="*/ 19 w 124"/>
                <a:gd name="T41" fmla="*/ 109 h 128"/>
                <a:gd name="T42" fmla="*/ 12 w 124"/>
                <a:gd name="T43" fmla="*/ 100 h 128"/>
                <a:gd name="T44" fmla="*/ 5 w 124"/>
                <a:gd name="T45" fmla="*/ 88 h 128"/>
                <a:gd name="T46" fmla="*/ 2 w 124"/>
                <a:gd name="T47" fmla="*/ 77 h 128"/>
                <a:gd name="T48" fmla="*/ 0 w 124"/>
                <a:gd name="T49" fmla="*/ 64 h 128"/>
                <a:gd name="T50" fmla="*/ 2 w 124"/>
                <a:gd name="T51" fmla="*/ 51 h 128"/>
                <a:gd name="T52" fmla="*/ 5 w 124"/>
                <a:gd name="T53" fmla="*/ 39 h 128"/>
                <a:gd name="T54" fmla="*/ 12 w 124"/>
                <a:gd name="T55" fmla="*/ 28 h 128"/>
                <a:gd name="T56" fmla="*/ 19 w 124"/>
                <a:gd name="T57" fmla="*/ 18 h 128"/>
                <a:gd name="T58" fmla="*/ 29 w 124"/>
                <a:gd name="T59" fmla="*/ 10 h 128"/>
                <a:gd name="T60" fmla="*/ 40 w 124"/>
                <a:gd name="T61" fmla="*/ 5 h 128"/>
                <a:gd name="T62" fmla="*/ 51 w 124"/>
                <a:gd name="T63" fmla="*/ 1 h 128"/>
                <a:gd name="T64" fmla="*/ 64 w 124"/>
                <a:gd name="T65"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28">
                  <a:moveTo>
                    <a:pt x="64" y="0"/>
                  </a:moveTo>
                  <a:lnTo>
                    <a:pt x="77" y="1"/>
                  </a:lnTo>
                  <a:lnTo>
                    <a:pt x="88" y="5"/>
                  </a:lnTo>
                  <a:lnTo>
                    <a:pt x="97" y="10"/>
                  </a:lnTo>
                  <a:lnTo>
                    <a:pt x="106" y="18"/>
                  </a:lnTo>
                  <a:lnTo>
                    <a:pt x="113" y="28"/>
                  </a:lnTo>
                  <a:lnTo>
                    <a:pt x="120" y="39"/>
                  </a:lnTo>
                  <a:lnTo>
                    <a:pt x="123" y="51"/>
                  </a:lnTo>
                  <a:lnTo>
                    <a:pt x="124" y="64"/>
                  </a:lnTo>
                  <a:lnTo>
                    <a:pt x="123" y="77"/>
                  </a:lnTo>
                  <a:lnTo>
                    <a:pt x="120" y="88"/>
                  </a:lnTo>
                  <a:lnTo>
                    <a:pt x="113" y="100"/>
                  </a:lnTo>
                  <a:lnTo>
                    <a:pt x="106" y="109"/>
                  </a:lnTo>
                  <a:lnTo>
                    <a:pt x="97" y="117"/>
                  </a:lnTo>
                  <a:lnTo>
                    <a:pt x="88" y="123"/>
                  </a:lnTo>
                  <a:lnTo>
                    <a:pt x="77" y="127"/>
                  </a:lnTo>
                  <a:lnTo>
                    <a:pt x="64" y="128"/>
                  </a:lnTo>
                  <a:lnTo>
                    <a:pt x="51" y="127"/>
                  </a:lnTo>
                  <a:lnTo>
                    <a:pt x="40" y="123"/>
                  </a:lnTo>
                  <a:lnTo>
                    <a:pt x="29" y="117"/>
                  </a:lnTo>
                  <a:lnTo>
                    <a:pt x="19" y="109"/>
                  </a:lnTo>
                  <a:lnTo>
                    <a:pt x="12" y="100"/>
                  </a:lnTo>
                  <a:lnTo>
                    <a:pt x="5" y="88"/>
                  </a:lnTo>
                  <a:lnTo>
                    <a:pt x="2" y="77"/>
                  </a:lnTo>
                  <a:lnTo>
                    <a:pt x="0" y="64"/>
                  </a:lnTo>
                  <a:lnTo>
                    <a:pt x="2" y="51"/>
                  </a:lnTo>
                  <a:lnTo>
                    <a:pt x="5" y="39"/>
                  </a:lnTo>
                  <a:lnTo>
                    <a:pt x="12" y="28"/>
                  </a:lnTo>
                  <a:lnTo>
                    <a:pt x="19" y="18"/>
                  </a:lnTo>
                  <a:lnTo>
                    <a:pt x="29" y="10"/>
                  </a:lnTo>
                  <a:lnTo>
                    <a:pt x="40" y="5"/>
                  </a:lnTo>
                  <a:lnTo>
                    <a:pt x="51" y="1"/>
                  </a:lnTo>
                  <a:lnTo>
                    <a:pt x="64"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29">
              <a:extLst>
                <a:ext uri="{FF2B5EF4-FFF2-40B4-BE49-F238E27FC236}">
                  <a16:creationId xmlns:a16="http://schemas.microsoft.com/office/drawing/2014/main" id="{6FD18303-FCF4-D595-8810-7E205CC56777}"/>
                </a:ext>
              </a:extLst>
            </p:cNvPr>
            <p:cNvSpPr>
              <a:spLocks/>
            </p:cNvSpPr>
            <p:nvPr/>
          </p:nvSpPr>
          <p:spPr bwMode="auto">
            <a:xfrm>
              <a:off x="264" y="1810"/>
              <a:ext cx="25" cy="25"/>
            </a:xfrm>
            <a:custGeom>
              <a:avLst/>
              <a:gdLst>
                <a:gd name="T0" fmla="*/ 37 w 75"/>
                <a:gd name="T1" fmla="*/ 0 h 76"/>
                <a:gd name="T2" fmla="*/ 44 w 75"/>
                <a:gd name="T3" fmla="*/ 1 h 76"/>
                <a:gd name="T4" fmla="*/ 51 w 75"/>
                <a:gd name="T5" fmla="*/ 2 h 76"/>
                <a:gd name="T6" fmla="*/ 57 w 75"/>
                <a:gd name="T7" fmla="*/ 6 h 76"/>
                <a:gd name="T8" fmla="*/ 64 w 75"/>
                <a:gd name="T9" fmla="*/ 11 h 76"/>
                <a:gd name="T10" fmla="*/ 68 w 75"/>
                <a:gd name="T11" fmla="*/ 16 h 76"/>
                <a:gd name="T12" fmla="*/ 72 w 75"/>
                <a:gd name="T13" fmla="*/ 24 h 76"/>
                <a:gd name="T14" fmla="*/ 73 w 75"/>
                <a:gd name="T15" fmla="*/ 30 h 76"/>
                <a:gd name="T16" fmla="*/ 75 w 75"/>
                <a:gd name="T17" fmla="*/ 38 h 76"/>
                <a:gd name="T18" fmla="*/ 73 w 75"/>
                <a:gd name="T19" fmla="*/ 46 h 76"/>
                <a:gd name="T20" fmla="*/ 72 w 75"/>
                <a:gd name="T21" fmla="*/ 53 h 76"/>
                <a:gd name="T22" fmla="*/ 68 w 75"/>
                <a:gd name="T23" fmla="*/ 60 h 76"/>
                <a:gd name="T24" fmla="*/ 64 w 75"/>
                <a:gd name="T25" fmla="*/ 65 h 76"/>
                <a:gd name="T26" fmla="*/ 57 w 75"/>
                <a:gd name="T27" fmla="*/ 70 h 76"/>
                <a:gd name="T28" fmla="*/ 51 w 75"/>
                <a:gd name="T29" fmla="*/ 74 h 76"/>
                <a:gd name="T30" fmla="*/ 44 w 75"/>
                <a:gd name="T31" fmla="*/ 75 h 76"/>
                <a:gd name="T32" fmla="*/ 37 w 75"/>
                <a:gd name="T33" fmla="*/ 76 h 76"/>
                <a:gd name="T34" fmla="*/ 29 w 75"/>
                <a:gd name="T35" fmla="*/ 75 h 76"/>
                <a:gd name="T36" fmla="*/ 22 w 75"/>
                <a:gd name="T37" fmla="*/ 74 h 76"/>
                <a:gd name="T38" fmla="*/ 16 w 75"/>
                <a:gd name="T39" fmla="*/ 70 h 76"/>
                <a:gd name="T40" fmla="*/ 11 w 75"/>
                <a:gd name="T41" fmla="*/ 65 h 76"/>
                <a:gd name="T42" fmla="*/ 6 w 75"/>
                <a:gd name="T43" fmla="*/ 60 h 76"/>
                <a:gd name="T44" fmla="*/ 2 w 75"/>
                <a:gd name="T45" fmla="*/ 53 h 76"/>
                <a:gd name="T46" fmla="*/ 1 w 75"/>
                <a:gd name="T47" fmla="*/ 46 h 76"/>
                <a:gd name="T48" fmla="*/ 0 w 75"/>
                <a:gd name="T49" fmla="*/ 38 h 76"/>
                <a:gd name="T50" fmla="*/ 1 w 75"/>
                <a:gd name="T51" fmla="*/ 30 h 76"/>
                <a:gd name="T52" fmla="*/ 2 w 75"/>
                <a:gd name="T53" fmla="*/ 24 h 76"/>
                <a:gd name="T54" fmla="*/ 6 w 75"/>
                <a:gd name="T55" fmla="*/ 16 h 76"/>
                <a:gd name="T56" fmla="*/ 11 w 75"/>
                <a:gd name="T57" fmla="*/ 11 h 76"/>
                <a:gd name="T58" fmla="*/ 16 w 75"/>
                <a:gd name="T59" fmla="*/ 6 h 76"/>
                <a:gd name="T60" fmla="*/ 22 w 75"/>
                <a:gd name="T61" fmla="*/ 2 h 76"/>
                <a:gd name="T62" fmla="*/ 29 w 75"/>
                <a:gd name="T63" fmla="*/ 1 h 76"/>
                <a:gd name="T64" fmla="*/ 37 w 75"/>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 h="76">
                  <a:moveTo>
                    <a:pt x="37" y="0"/>
                  </a:moveTo>
                  <a:lnTo>
                    <a:pt x="44" y="1"/>
                  </a:lnTo>
                  <a:lnTo>
                    <a:pt x="51" y="2"/>
                  </a:lnTo>
                  <a:lnTo>
                    <a:pt x="57" y="6"/>
                  </a:lnTo>
                  <a:lnTo>
                    <a:pt x="64" y="11"/>
                  </a:lnTo>
                  <a:lnTo>
                    <a:pt x="68" y="16"/>
                  </a:lnTo>
                  <a:lnTo>
                    <a:pt x="72" y="24"/>
                  </a:lnTo>
                  <a:lnTo>
                    <a:pt x="73" y="30"/>
                  </a:lnTo>
                  <a:lnTo>
                    <a:pt x="75" y="38"/>
                  </a:lnTo>
                  <a:lnTo>
                    <a:pt x="73" y="46"/>
                  </a:lnTo>
                  <a:lnTo>
                    <a:pt x="72" y="53"/>
                  </a:lnTo>
                  <a:lnTo>
                    <a:pt x="68" y="60"/>
                  </a:lnTo>
                  <a:lnTo>
                    <a:pt x="64" y="65"/>
                  </a:lnTo>
                  <a:lnTo>
                    <a:pt x="57" y="70"/>
                  </a:lnTo>
                  <a:lnTo>
                    <a:pt x="51" y="74"/>
                  </a:lnTo>
                  <a:lnTo>
                    <a:pt x="44" y="75"/>
                  </a:lnTo>
                  <a:lnTo>
                    <a:pt x="37" y="76"/>
                  </a:lnTo>
                  <a:lnTo>
                    <a:pt x="29" y="75"/>
                  </a:lnTo>
                  <a:lnTo>
                    <a:pt x="22" y="74"/>
                  </a:lnTo>
                  <a:lnTo>
                    <a:pt x="16" y="70"/>
                  </a:lnTo>
                  <a:lnTo>
                    <a:pt x="11" y="65"/>
                  </a:lnTo>
                  <a:lnTo>
                    <a:pt x="6" y="60"/>
                  </a:lnTo>
                  <a:lnTo>
                    <a:pt x="2" y="53"/>
                  </a:lnTo>
                  <a:lnTo>
                    <a:pt x="1" y="46"/>
                  </a:lnTo>
                  <a:lnTo>
                    <a:pt x="0" y="38"/>
                  </a:lnTo>
                  <a:lnTo>
                    <a:pt x="1" y="30"/>
                  </a:lnTo>
                  <a:lnTo>
                    <a:pt x="2" y="24"/>
                  </a:lnTo>
                  <a:lnTo>
                    <a:pt x="6" y="16"/>
                  </a:lnTo>
                  <a:lnTo>
                    <a:pt x="11" y="11"/>
                  </a:lnTo>
                  <a:lnTo>
                    <a:pt x="16" y="6"/>
                  </a:lnTo>
                  <a:lnTo>
                    <a:pt x="22" y="2"/>
                  </a:lnTo>
                  <a:lnTo>
                    <a:pt x="29" y="1"/>
                  </a:lnTo>
                  <a:lnTo>
                    <a:pt x="37"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0">
              <a:extLst>
                <a:ext uri="{FF2B5EF4-FFF2-40B4-BE49-F238E27FC236}">
                  <a16:creationId xmlns:a16="http://schemas.microsoft.com/office/drawing/2014/main" id="{230FF77B-8F7A-C38D-ABD8-A27E5D82BDC4}"/>
                </a:ext>
              </a:extLst>
            </p:cNvPr>
            <p:cNvSpPr>
              <a:spLocks/>
            </p:cNvSpPr>
            <p:nvPr/>
          </p:nvSpPr>
          <p:spPr bwMode="auto">
            <a:xfrm>
              <a:off x="458" y="1836"/>
              <a:ext cx="22" cy="23"/>
            </a:xfrm>
            <a:custGeom>
              <a:avLst/>
              <a:gdLst>
                <a:gd name="T0" fmla="*/ 33 w 66"/>
                <a:gd name="T1" fmla="*/ 0 h 69"/>
                <a:gd name="T2" fmla="*/ 46 w 66"/>
                <a:gd name="T3" fmla="*/ 2 h 69"/>
                <a:gd name="T4" fmla="*/ 56 w 66"/>
                <a:gd name="T5" fmla="*/ 10 h 69"/>
                <a:gd name="T6" fmla="*/ 64 w 66"/>
                <a:gd name="T7" fmla="*/ 20 h 69"/>
                <a:gd name="T8" fmla="*/ 66 w 66"/>
                <a:gd name="T9" fmla="*/ 34 h 69"/>
                <a:gd name="T10" fmla="*/ 64 w 66"/>
                <a:gd name="T11" fmla="*/ 48 h 69"/>
                <a:gd name="T12" fmla="*/ 56 w 66"/>
                <a:gd name="T13" fmla="*/ 59 h 69"/>
                <a:gd name="T14" fmla="*/ 46 w 66"/>
                <a:gd name="T15" fmla="*/ 66 h 69"/>
                <a:gd name="T16" fmla="*/ 33 w 66"/>
                <a:gd name="T17" fmla="*/ 69 h 69"/>
                <a:gd name="T18" fmla="*/ 19 w 66"/>
                <a:gd name="T19" fmla="*/ 66 h 69"/>
                <a:gd name="T20" fmla="*/ 10 w 66"/>
                <a:gd name="T21" fmla="*/ 59 h 69"/>
                <a:gd name="T22" fmla="*/ 2 w 66"/>
                <a:gd name="T23" fmla="*/ 48 h 69"/>
                <a:gd name="T24" fmla="*/ 0 w 66"/>
                <a:gd name="T25" fmla="*/ 34 h 69"/>
                <a:gd name="T26" fmla="*/ 2 w 66"/>
                <a:gd name="T27" fmla="*/ 20 h 69"/>
                <a:gd name="T28" fmla="*/ 10 w 66"/>
                <a:gd name="T29" fmla="*/ 10 h 69"/>
                <a:gd name="T30" fmla="*/ 19 w 66"/>
                <a:gd name="T31" fmla="*/ 2 h 69"/>
                <a:gd name="T32" fmla="*/ 33 w 66"/>
                <a:gd name="T3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69">
                  <a:moveTo>
                    <a:pt x="33" y="0"/>
                  </a:moveTo>
                  <a:lnTo>
                    <a:pt x="46" y="2"/>
                  </a:lnTo>
                  <a:lnTo>
                    <a:pt x="56" y="10"/>
                  </a:lnTo>
                  <a:lnTo>
                    <a:pt x="64" y="20"/>
                  </a:lnTo>
                  <a:lnTo>
                    <a:pt x="66" y="34"/>
                  </a:lnTo>
                  <a:lnTo>
                    <a:pt x="64" y="48"/>
                  </a:lnTo>
                  <a:lnTo>
                    <a:pt x="56" y="59"/>
                  </a:lnTo>
                  <a:lnTo>
                    <a:pt x="46" y="66"/>
                  </a:lnTo>
                  <a:lnTo>
                    <a:pt x="33" y="69"/>
                  </a:lnTo>
                  <a:lnTo>
                    <a:pt x="19" y="66"/>
                  </a:lnTo>
                  <a:lnTo>
                    <a:pt x="10" y="59"/>
                  </a:lnTo>
                  <a:lnTo>
                    <a:pt x="2" y="48"/>
                  </a:lnTo>
                  <a:lnTo>
                    <a:pt x="0" y="34"/>
                  </a:lnTo>
                  <a:lnTo>
                    <a:pt x="2" y="20"/>
                  </a:lnTo>
                  <a:lnTo>
                    <a:pt x="10" y="10"/>
                  </a:lnTo>
                  <a:lnTo>
                    <a:pt x="19" y="2"/>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1">
              <a:extLst>
                <a:ext uri="{FF2B5EF4-FFF2-40B4-BE49-F238E27FC236}">
                  <a16:creationId xmlns:a16="http://schemas.microsoft.com/office/drawing/2014/main" id="{5E1B73B2-1796-F424-8AB2-9AD613CCCD3B}"/>
                </a:ext>
              </a:extLst>
            </p:cNvPr>
            <p:cNvSpPr>
              <a:spLocks/>
            </p:cNvSpPr>
            <p:nvPr/>
          </p:nvSpPr>
          <p:spPr bwMode="auto">
            <a:xfrm>
              <a:off x="658" y="1836"/>
              <a:ext cx="22" cy="23"/>
            </a:xfrm>
            <a:custGeom>
              <a:avLst/>
              <a:gdLst>
                <a:gd name="T0" fmla="*/ 33 w 67"/>
                <a:gd name="T1" fmla="*/ 0 h 69"/>
                <a:gd name="T2" fmla="*/ 47 w 67"/>
                <a:gd name="T3" fmla="*/ 2 h 69"/>
                <a:gd name="T4" fmla="*/ 57 w 67"/>
                <a:gd name="T5" fmla="*/ 10 h 69"/>
                <a:gd name="T6" fmla="*/ 64 w 67"/>
                <a:gd name="T7" fmla="*/ 20 h 69"/>
                <a:gd name="T8" fmla="*/ 67 w 67"/>
                <a:gd name="T9" fmla="*/ 34 h 69"/>
                <a:gd name="T10" fmla="*/ 64 w 67"/>
                <a:gd name="T11" fmla="*/ 48 h 69"/>
                <a:gd name="T12" fmla="*/ 57 w 67"/>
                <a:gd name="T13" fmla="*/ 59 h 69"/>
                <a:gd name="T14" fmla="*/ 47 w 67"/>
                <a:gd name="T15" fmla="*/ 66 h 69"/>
                <a:gd name="T16" fmla="*/ 33 w 67"/>
                <a:gd name="T17" fmla="*/ 69 h 69"/>
                <a:gd name="T18" fmla="*/ 20 w 67"/>
                <a:gd name="T19" fmla="*/ 66 h 69"/>
                <a:gd name="T20" fmla="*/ 10 w 67"/>
                <a:gd name="T21" fmla="*/ 59 h 69"/>
                <a:gd name="T22" fmla="*/ 3 w 67"/>
                <a:gd name="T23" fmla="*/ 48 h 69"/>
                <a:gd name="T24" fmla="*/ 0 w 67"/>
                <a:gd name="T25" fmla="*/ 34 h 69"/>
                <a:gd name="T26" fmla="*/ 3 w 67"/>
                <a:gd name="T27" fmla="*/ 20 h 69"/>
                <a:gd name="T28" fmla="*/ 10 w 67"/>
                <a:gd name="T29" fmla="*/ 10 h 69"/>
                <a:gd name="T30" fmla="*/ 20 w 67"/>
                <a:gd name="T31" fmla="*/ 2 h 69"/>
                <a:gd name="T32" fmla="*/ 33 w 67"/>
                <a:gd name="T3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7" h="69">
                  <a:moveTo>
                    <a:pt x="33" y="0"/>
                  </a:moveTo>
                  <a:lnTo>
                    <a:pt x="47" y="2"/>
                  </a:lnTo>
                  <a:lnTo>
                    <a:pt x="57" y="10"/>
                  </a:lnTo>
                  <a:lnTo>
                    <a:pt x="64" y="20"/>
                  </a:lnTo>
                  <a:lnTo>
                    <a:pt x="67" y="34"/>
                  </a:lnTo>
                  <a:lnTo>
                    <a:pt x="64" y="48"/>
                  </a:lnTo>
                  <a:lnTo>
                    <a:pt x="57" y="59"/>
                  </a:lnTo>
                  <a:lnTo>
                    <a:pt x="47" y="66"/>
                  </a:lnTo>
                  <a:lnTo>
                    <a:pt x="33" y="69"/>
                  </a:lnTo>
                  <a:lnTo>
                    <a:pt x="20" y="66"/>
                  </a:lnTo>
                  <a:lnTo>
                    <a:pt x="10" y="59"/>
                  </a:lnTo>
                  <a:lnTo>
                    <a:pt x="3" y="48"/>
                  </a:lnTo>
                  <a:lnTo>
                    <a:pt x="0" y="34"/>
                  </a:lnTo>
                  <a:lnTo>
                    <a:pt x="3" y="20"/>
                  </a:lnTo>
                  <a:lnTo>
                    <a:pt x="10" y="10"/>
                  </a:lnTo>
                  <a:lnTo>
                    <a:pt x="20" y="2"/>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32">
              <a:extLst>
                <a:ext uri="{FF2B5EF4-FFF2-40B4-BE49-F238E27FC236}">
                  <a16:creationId xmlns:a16="http://schemas.microsoft.com/office/drawing/2014/main" id="{7111741A-09BC-46D9-E8DC-9789ABD7CC37}"/>
                </a:ext>
              </a:extLst>
            </p:cNvPr>
            <p:cNvSpPr>
              <a:spLocks/>
            </p:cNvSpPr>
            <p:nvPr/>
          </p:nvSpPr>
          <p:spPr bwMode="auto">
            <a:xfrm>
              <a:off x="649" y="1733"/>
              <a:ext cx="22" cy="23"/>
            </a:xfrm>
            <a:custGeom>
              <a:avLst/>
              <a:gdLst>
                <a:gd name="T0" fmla="*/ 33 w 66"/>
                <a:gd name="T1" fmla="*/ 0 h 70"/>
                <a:gd name="T2" fmla="*/ 47 w 66"/>
                <a:gd name="T3" fmla="*/ 3 h 70"/>
                <a:gd name="T4" fmla="*/ 57 w 66"/>
                <a:gd name="T5" fmla="*/ 11 h 70"/>
                <a:gd name="T6" fmla="*/ 64 w 66"/>
                <a:gd name="T7" fmla="*/ 22 h 70"/>
                <a:gd name="T8" fmla="*/ 66 w 66"/>
                <a:gd name="T9" fmla="*/ 35 h 70"/>
                <a:gd name="T10" fmla="*/ 64 w 66"/>
                <a:gd name="T11" fmla="*/ 49 h 70"/>
                <a:gd name="T12" fmla="*/ 57 w 66"/>
                <a:gd name="T13" fmla="*/ 59 h 70"/>
                <a:gd name="T14" fmla="*/ 47 w 66"/>
                <a:gd name="T15" fmla="*/ 67 h 70"/>
                <a:gd name="T16" fmla="*/ 33 w 66"/>
                <a:gd name="T17" fmla="*/ 70 h 70"/>
                <a:gd name="T18" fmla="*/ 20 w 66"/>
                <a:gd name="T19" fmla="*/ 67 h 70"/>
                <a:gd name="T20" fmla="*/ 10 w 66"/>
                <a:gd name="T21" fmla="*/ 59 h 70"/>
                <a:gd name="T22" fmla="*/ 3 w 66"/>
                <a:gd name="T23" fmla="*/ 49 h 70"/>
                <a:gd name="T24" fmla="*/ 0 w 66"/>
                <a:gd name="T25" fmla="*/ 35 h 70"/>
                <a:gd name="T26" fmla="*/ 3 w 66"/>
                <a:gd name="T27" fmla="*/ 22 h 70"/>
                <a:gd name="T28" fmla="*/ 10 w 66"/>
                <a:gd name="T29" fmla="*/ 11 h 70"/>
                <a:gd name="T30" fmla="*/ 20 w 66"/>
                <a:gd name="T31" fmla="*/ 3 h 70"/>
                <a:gd name="T32" fmla="*/ 33 w 66"/>
                <a:gd name="T3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70">
                  <a:moveTo>
                    <a:pt x="33" y="0"/>
                  </a:moveTo>
                  <a:lnTo>
                    <a:pt x="47" y="3"/>
                  </a:lnTo>
                  <a:lnTo>
                    <a:pt x="57" y="11"/>
                  </a:lnTo>
                  <a:lnTo>
                    <a:pt x="64" y="22"/>
                  </a:lnTo>
                  <a:lnTo>
                    <a:pt x="66" y="35"/>
                  </a:lnTo>
                  <a:lnTo>
                    <a:pt x="64" y="49"/>
                  </a:lnTo>
                  <a:lnTo>
                    <a:pt x="57" y="59"/>
                  </a:lnTo>
                  <a:lnTo>
                    <a:pt x="47" y="67"/>
                  </a:lnTo>
                  <a:lnTo>
                    <a:pt x="33" y="70"/>
                  </a:lnTo>
                  <a:lnTo>
                    <a:pt x="20" y="67"/>
                  </a:lnTo>
                  <a:lnTo>
                    <a:pt x="10" y="59"/>
                  </a:lnTo>
                  <a:lnTo>
                    <a:pt x="3" y="49"/>
                  </a:lnTo>
                  <a:lnTo>
                    <a:pt x="0" y="35"/>
                  </a:lnTo>
                  <a:lnTo>
                    <a:pt x="3" y="22"/>
                  </a:lnTo>
                  <a:lnTo>
                    <a:pt x="10" y="11"/>
                  </a:lnTo>
                  <a:lnTo>
                    <a:pt x="20" y="3"/>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33">
              <a:extLst>
                <a:ext uri="{FF2B5EF4-FFF2-40B4-BE49-F238E27FC236}">
                  <a16:creationId xmlns:a16="http://schemas.microsoft.com/office/drawing/2014/main" id="{35A20FF2-6DC1-360C-C270-FC8CC34EF5C6}"/>
                </a:ext>
              </a:extLst>
            </p:cNvPr>
            <p:cNvSpPr>
              <a:spLocks/>
            </p:cNvSpPr>
            <p:nvPr/>
          </p:nvSpPr>
          <p:spPr bwMode="auto">
            <a:xfrm>
              <a:off x="299" y="1809"/>
              <a:ext cx="25" cy="25"/>
            </a:xfrm>
            <a:custGeom>
              <a:avLst/>
              <a:gdLst>
                <a:gd name="T0" fmla="*/ 36 w 74"/>
                <a:gd name="T1" fmla="*/ 0 h 77"/>
                <a:gd name="T2" fmla="*/ 44 w 74"/>
                <a:gd name="T3" fmla="*/ 1 h 77"/>
                <a:gd name="T4" fmla="*/ 51 w 74"/>
                <a:gd name="T5" fmla="*/ 3 h 77"/>
                <a:gd name="T6" fmla="*/ 57 w 74"/>
                <a:gd name="T7" fmla="*/ 7 h 77"/>
                <a:gd name="T8" fmla="*/ 63 w 74"/>
                <a:gd name="T9" fmla="*/ 12 h 77"/>
                <a:gd name="T10" fmla="*/ 68 w 74"/>
                <a:gd name="T11" fmla="*/ 17 h 77"/>
                <a:gd name="T12" fmla="*/ 72 w 74"/>
                <a:gd name="T13" fmla="*/ 23 h 77"/>
                <a:gd name="T14" fmla="*/ 73 w 74"/>
                <a:gd name="T15" fmla="*/ 31 h 77"/>
                <a:gd name="T16" fmla="*/ 74 w 74"/>
                <a:gd name="T17" fmla="*/ 39 h 77"/>
                <a:gd name="T18" fmla="*/ 73 w 74"/>
                <a:gd name="T19" fmla="*/ 46 h 77"/>
                <a:gd name="T20" fmla="*/ 72 w 74"/>
                <a:gd name="T21" fmla="*/ 54 h 77"/>
                <a:gd name="T22" fmla="*/ 68 w 74"/>
                <a:gd name="T23" fmla="*/ 60 h 77"/>
                <a:gd name="T24" fmla="*/ 63 w 74"/>
                <a:gd name="T25" fmla="*/ 65 h 77"/>
                <a:gd name="T26" fmla="*/ 57 w 74"/>
                <a:gd name="T27" fmla="*/ 71 h 77"/>
                <a:gd name="T28" fmla="*/ 51 w 74"/>
                <a:gd name="T29" fmla="*/ 74 h 77"/>
                <a:gd name="T30" fmla="*/ 44 w 74"/>
                <a:gd name="T31" fmla="*/ 76 h 77"/>
                <a:gd name="T32" fmla="*/ 36 w 74"/>
                <a:gd name="T33" fmla="*/ 77 h 77"/>
                <a:gd name="T34" fmla="*/ 29 w 74"/>
                <a:gd name="T35" fmla="*/ 76 h 77"/>
                <a:gd name="T36" fmla="*/ 23 w 74"/>
                <a:gd name="T37" fmla="*/ 74 h 77"/>
                <a:gd name="T38" fmla="*/ 15 w 74"/>
                <a:gd name="T39" fmla="*/ 71 h 77"/>
                <a:gd name="T40" fmla="*/ 11 w 74"/>
                <a:gd name="T41" fmla="*/ 65 h 77"/>
                <a:gd name="T42" fmla="*/ 6 w 74"/>
                <a:gd name="T43" fmla="*/ 60 h 77"/>
                <a:gd name="T44" fmla="*/ 2 w 74"/>
                <a:gd name="T45" fmla="*/ 54 h 77"/>
                <a:gd name="T46" fmla="*/ 1 w 74"/>
                <a:gd name="T47" fmla="*/ 46 h 77"/>
                <a:gd name="T48" fmla="*/ 0 w 74"/>
                <a:gd name="T49" fmla="*/ 39 h 77"/>
                <a:gd name="T50" fmla="*/ 1 w 74"/>
                <a:gd name="T51" fmla="*/ 31 h 77"/>
                <a:gd name="T52" fmla="*/ 2 w 74"/>
                <a:gd name="T53" fmla="*/ 23 h 77"/>
                <a:gd name="T54" fmla="*/ 6 w 74"/>
                <a:gd name="T55" fmla="*/ 17 h 77"/>
                <a:gd name="T56" fmla="*/ 11 w 74"/>
                <a:gd name="T57" fmla="*/ 12 h 77"/>
                <a:gd name="T58" fmla="*/ 15 w 74"/>
                <a:gd name="T59" fmla="*/ 7 h 77"/>
                <a:gd name="T60" fmla="*/ 23 w 74"/>
                <a:gd name="T61" fmla="*/ 3 h 77"/>
                <a:gd name="T62" fmla="*/ 29 w 74"/>
                <a:gd name="T63" fmla="*/ 1 h 77"/>
                <a:gd name="T64" fmla="*/ 36 w 74"/>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4" h="77">
                  <a:moveTo>
                    <a:pt x="36" y="0"/>
                  </a:moveTo>
                  <a:lnTo>
                    <a:pt x="44" y="1"/>
                  </a:lnTo>
                  <a:lnTo>
                    <a:pt x="51" y="3"/>
                  </a:lnTo>
                  <a:lnTo>
                    <a:pt x="57" y="7"/>
                  </a:lnTo>
                  <a:lnTo>
                    <a:pt x="63" y="12"/>
                  </a:lnTo>
                  <a:lnTo>
                    <a:pt x="68" y="17"/>
                  </a:lnTo>
                  <a:lnTo>
                    <a:pt x="72" y="23"/>
                  </a:lnTo>
                  <a:lnTo>
                    <a:pt x="73" y="31"/>
                  </a:lnTo>
                  <a:lnTo>
                    <a:pt x="74" y="39"/>
                  </a:lnTo>
                  <a:lnTo>
                    <a:pt x="73" y="46"/>
                  </a:lnTo>
                  <a:lnTo>
                    <a:pt x="72" y="54"/>
                  </a:lnTo>
                  <a:lnTo>
                    <a:pt x="68" y="60"/>
                  </a:lnTo>
                  <a:lnTo>
                    <a:pt x="63" y="65"/>
                  </a:lnTo>
                  <a:lnTo>
                    <a:pt x="57" y="71"/>
                  </a:lnTo>
                  <a:lnTo>
                    <a:pt x="51" y="74"/>
                  </a:lnTo>
                  <a:lnTo>
                    <a:pt x="44" y="76"/>
                  </a:lnTo>
                  <a:lnTo>
                    <a:pt x="36" y="77"/>
                  </a:lnTo>
                  <a:lnTo>
                    <a:pt x="29" y="76"/>
                  </a:lnTo>
                  <a:lnTo>
                    <a:pt x="23" y="74"/>
                  </a:lnTo>
                  <a:lnTo>
                    <a:pt x="15" y="71"/>
                  </a:lnTo>
                  <a:lnTo>
                    <a:pt x="11" y="65"/>
                  </a:lnTo>
                  <a:lnTo>
                    <a:pt x="6" y="60"/>
                  </a:lnTo>
                  <a:lnTo>
                    <a:pt x="2" y="54"/>
                  </a:lnTo>
                  <a:lnTo>
                    <a:pt x="1" y="46"/>
                  </a:lnTo>
                  <a:lnTo>
                    <a:pt x="0" y="39"/>
                  </a:lnTo>
                  <a:lnTo>
                    <a:pt x="1" y="31"/>
                  </a:lnTo>
                  <a:lnTo>
                    <a:pt x="2" y="23"/>
                  </a:lnTo>
                  <a:lnTo>
                    <a:pt x="6" y="17"/>
                  </a:lnTo>
                  <a:lnTo>
                    <a:pt x="11" y="12"/>
                  </a:lnTo>
                  <a:lnTo>
                    <a:pt x="15" y="7"/>
                  </a:lnTo>
                  <a:lnTo>
                    <a:pt x="23" y="3"/>
                  </a:lnTo>
                  <a:lnTo>
                    <a:pt x="29" y="1"/>
                  </a:lnTo>
                  <a:lnTo>
                    <a:pt x="36"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34">
              <a:extLst>
                <a:ext uri="{FF2B5EF4-FFF2-40B4-BE49-F238E27FC236}">
                  <a16:creationId xmlns:a16="http://schemas.microsoft.com/office/drawing/2014/main" id="{A1069CD4-FEE5-7926-4B16-0D52D9C0A139}"/>
                </a:ext>
              </a:extLst>
            </p:cNvPr>
            <p:cNvSpPr>
              <a:spLocks/>
            </p:cNvSpPr>
            <p:nvPr/>
          </p:nvSpPr>
          <p:spPr bwMode="auto">
            <a:xfrm>
              <a:off x="336" y="1808"/>
              <a:ext cx="25" cy="25"/>
            </a:xfrm>
            <a:custGeom>
              <a:avLst/>
              <a:gdLst>
                <a:gd name="T0" fmla="*/ 38 w 75"/>
                <a:gd name="T1" fmla="*/ 0 h 76"/>
                <a:gd name="T2" fmla="*/ 45 w 75"/>
                <a:gd name="T3" fmla="*/ 1 h 76"/>
                <a:gd name="T4" fmla="*/ 51 w 75"/>
                <a:gd name="T5" fmla="*/ 2 h 76"/>
                <a:gd name="T6" fmla="*/ 59 w 75"/>
                <a:gd name="T7" fmla="*/ 6 h 76"/>
                <a:gd name="T8" fmla="*/ 64 w 75"/>
                <a:gd name="T9" fmla="*/ 11 h 76"/>
                <a:gd name="T10" fmla="*/ 69 w 75"/>
                <a:gd name="T11" fmla="*/ 16 h 76"/>
                <a:gd name="T12" fmla="*/ 72 w 75"/>
                <a:gd name="T13" fmla="*/ 23 h 76"/>
                <a:gd name="T14" fmla="*/ 73 w 75"/>
                <a:gd name="T15" fmla="*/ 30 h 76"/>
                <a:gd name="T16" fmla="*/ 75 w 75"/>
                <a:gd name="T17" fmla="*/ 38 h 76"/>
                <a:gd name="T18" fmla="*/ 73 w 75"/>
                <a:gd name="T19" fmla="*/ 46 h 76"/>
                <a:gd name="T20" fmla="*/ 72 w 75"/>
                <a:gd name="T21" fmla="*/ 52 h 76"/>
                <a:gd name="T22" fmla="*/ 69 w 75"/>
                <a:gd name="T23" fmla="*/ 60 h 76"/>
                <a:gd name="T24" fmla="*/ 64 w 75"/>
                <a:gd name="T25" fmla="*/ 65 h 76"/>
                <a:gd name="T26" fmla="*/ 59 w 75"/>
                <a:gd name="T27" fmla="*/ 70 h 76"/>
                <a:gd name="T28" fmla="*/ 51 w 75"/>
                <a:gd name="T29" fmla="*/ 74 h 76"/>
                <a:gd name="T30" fmla="*/ 45 w 75"/>
                <a:gd name="T31" fmla="*/ 75 h 76"/>
                <a:gd name="T32" fmla="*/ 38 w 75"/>
                <a:gd name="T33" fmla="*/ 76 h 76"/>
                <a:gd name="T34" fmla="*/ 30 w 75"/>
                <a:gd name="T35" fmla="*/ 75 h 76"/>
                <a:gd name="T36" fmla="*/ 23 w 75"/>
                <a:gd name="T37" fmla="*/ 74 h 76"/>
                <a:gd name="T38" fmla="*/ 17 w 75"/>
                <a:gd name="T39" fmla="*/ 70 h 76"/>
                <a:gd name="T40" fmla="*/ 11 w 75"/>
                <a:gd name="T41" fmla="*/ 65 h 76"/>
                <a:gd name="T42" fmla="*/ 6 w 75"/>
                <a:gd name="T43" fmla="*/ 60 h 76"/>
                <a:gd name="T44" fmla="*/ 2 w 75"/>
                <a:gd name="T45" fmla="*/ 52 h 76"/>
                <a:gd name="T46" fmla="*/ 1 w 75"/>
                <a:gd name="T47" fmla="*/ 46 h 76"/>
                <a:gd name="T48" fmla="*/ 0 w 75"/>
                <a:gd name="T49" fmla="*/ 38 h 76"/>
                <a:gd name="T50" fmla="*/ 1 w 75"/>
                <a:gd name="T51" fmla="*/ 30 h 76"/>
                <a:gd name="T52" fmla="*/ 2 w 75"/>
                <a:gd name="T53" fmla="*/ 23 h 76"/>
                <a:gd name="T54" fmla="*/ 6 w 75"/>
                <a:gd name="T55" fmla="*/ 16 h 76"/>
                <a:gd name="T56" fmla="*/ 11 w 75"/>
                <a:gd name="T57" fmla="*/ 11 h 76"/>
                <a:gd name="T58" fmla="*/ 17 w 75"/>
                <a:gd name="T59" fmla="*/ 6 h 76"/>
                <a:gd name="T60" fmla="*/ 23 w 75"/>
                <a:gd name="T61" fmla="*/ 2 h 76"/>
                <a:gd name="T62" fmla="*/ 30 w 75"/>
                <a:gd name="T63" fmla="*/ 1 h 76"/>
                <a:gd name="T64" fmla="*/ 38 w 75"/>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 h="76">
                  <a:moveTo>
                    <a:pt x="38" y="0"/>
                  </a:moveTo>
                  <a:lnTo>
                    <a:pt x="45" y="1"/>
                  </a:lnTo>
                  <a:lnTo>
                    <a:pt x="51" y="2"/>
                  </a:lnTo>
                  <a:lnTo>
                    <a:pt x="59" y="6"/>
                  </a:lnTo>
                  <a:lnTo>
                    <a:pt x="64" y="11"/>
                  </a:lnTo>
                  <a:lnTo>
                    <a:pt x="69" y="16"/>
                  </a:lnTo>
                  <a:lnTo>
                    <a:pt x="72" y="23"/>
                  </a:lnTo>
                  <a:lnTo>
                    <a:pt x="73" y="30"/>
                  </a:lnTo>
                  <a:lnTo>
                    <a:pt x="75" y="38"/>
                  </a:lnTo>
                  <a:lnTo>
                    <a:pt x="73" y="46"/>
                  </a:lnTo>
                  <a:lnTo>
                    <a:pt x="72" y="52"/>
                  </a:lnTo>
                  <a:lnTo>
                    <a:pt x="69" y="60"/>
                  </a:lnTo>
                  <a:lnTo>
                    <a:pt x="64" y="65"/>
                  </a:lnTo>
                  <a:lnTo>
                    <a:pt x="59" y="70"/>
                  </a:lnTo>
                  <a:lnTo>
                    <a:pt x="51" y="74"/>
                  </a:lnTo>
                  <a:lnTo>
                    <a:pt x="45" y="75"/>
                  </a:lnTo>
                  <a:lnTo>
                    <a:pt x="38" y="76"/>
                  </a:lnTo>
                  <a:lnTo>
                    <a:pt x="30" y="75"/>
                  </a:lnTo>
                  <a:lnTo>
                    <a:pt x="23" y="74"/>
                  </a:lnTo>
                  <a:lnTo>
                    <a:pt x="17" y="70"/>
                  </a:lnTo>
                  <a:lnTo>
                    <a:pt x="11" y="65"/>
                  </a:lnTo>
                  <a:lnTo>
                    <a:pt x="6" y="60"/>
                  </a:lnTo>
                  <a:lnTo>
                    <a:pt x="2" y="52"/>
                  </a:lnTo>
                  <a:lnTo>
                    <a:pt x="1" y="46"/>
                  </a:lnTo>
                  <a:lnTo>
                    <a:pt x="0" y="38"/>
                  </a:lnTo>
                  <a:lnTo>
                    <a:pt x="1" y="30"/>
                  </a:lnTo>
                  <a:lnTo>
                    <a:pt x="2" y="23"/>
                  </a:lnTo>
                  <a:lnTo>
                    <a:pt x="6" y="16"/>
                  </a:lnTo>
                  <a:lnTo>
                    <a:pt x="11" y="11"/>
                  </a:lnTo>
                  <a:lnTo>
                    <a:pt x="17" y="6"/>
                  </a:lnTo>
                  <a:lnTo>
                    <a:pt x="23" y="2"/>
                  </a:lnTo>
                  <a:lnTo>
                    <a:pt x="30" y="1"/>
                  </a:lnTo>
                  <a:lnTo>
                    <a:pt x="38"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35">
              <a:extLst>
                <a:ext uri="{FF2B5EF4-FFF2-40B4-BE49-F238E27FC236}">
                  <a16:creationId xmlns:a16="http://schemas.microsoft.com/office/drawing/2014/main" id="{68CFE6EF-88B0-DF89-721D-5271A52769B0}"/>
                </a:ext>
              </a:extLst>
            </p:cNvPr>
            <p:cNvSpPr>
              <a:spLocks/>
            </p:cNvSpPr>
            <p:nvPr/>
          </p:nvSpPr>
          <p:spPr bwMode="auto">
            <a:xfrm>
              <a:off x="299" y="1848"/>
              <a:ext cx="33" cy="34"/>
            </a:xfrm>
            <a:custGeom>
              <a:avLst/>
              <a:gdLst>
                <a:gd name="T0" fmla="*/ 49 w 100"/>
                <a:gd name="T1" fmla="*/ 0 h 102"/>
                <a:gd name="T2" fmla="*/ 59 w 100"/>
                <a:gd name="T3" fmla="*/ 1 h 102"/>
                <a:gd name="T4" fmla="*/ 69 w 100"/>
                <a:gd name="T5" fmla="*/ 4 h 102"/>
                <a:gd name="T6" fmla="*/ 78 w 100"/>
                <a:gd name="T7" fmla="*/ 9 h 102"/>
                <a:gd name="T8" fmla="*/ 85 w 100"/>
                <a:gd name="T9" fmla="*/ 15 h 102"/>
                <a:gd name="T10" fmla="*/ 91 w 100"/>
                <a:gd name="T11" fmla="*/ 23 h 102"/>
                <a:gd name="T12" fmla="*/ 96 w 100"/>
                <a:gd name="T13" fmla="*/ 31 h 102"/>
                <a:gd name="T14" fmla="*/ 99 w 100"/>
                <a:gd name="T15" fmla="*/ 41 h 102"/>
                <a:gd name="T16" fmla="*/ 100 w 100"/>
                <a:gd name="T17" fmla="*/ 51 h 102"/>
                <a:gd name="T18" fmla="*/ 99 w 100"/>
                <a:gd name="T19" fmla="*/ 62 h 102"/>
                <a:gd name="T20" fmla="*/ 96 w 100"/>
                <a:gd name="T21" fmla="*/ 72 h 102"/>
                <a:gd name="T22" fmla="*/ 91 w 100"/>
                <a:gd name="T23" fmla="*/ 79 h 102"/>
                <a:gd name="T24" fmla="*/ 85 w 100"/>
                <a:gd name="T25" fmla="*/ 87 h 102"/>
                <a:gd name="T26" fmla="*/ 78 w 100"/>
                <a:gd name="T27" fmla="*/ 94 h 102"/>
                <a:gd name="T28" fmla="*/ 69 w 100"/>
                <a:gd name="T29" fmla="*/ 99 h 102"/>
                <a:gd name="T30" fmla="*/ 59 w 100"/>
                <a:gd name="T31" fmla="*/ 101 h 102"/>
                <a:gd name="T32" fmla="*/ 49 w 100"/>
                <a:gd name="T33" fmla="*/ 102 h 102"/>
                <a:gd name="T34" fmla="*/ 40 w 100"/>
                <a:gd name="T35" fmla="*/ 101 h 102"/>
                <a:gd name="T36" fmla="*/ 30 w 100"/>
                <a:gd name="T37" fmla="*/ 99 h 102"/>
                <a:gd name="T38" fmla="*/ 22 w 100"/>
                <a:gd name="T39" fmla="*/ 94 h 102"/>
                <a:gd name="T40" fmla="*/ 15 w 100"/>
                <a:gd name="T41" fmla="*/ 87 h 102"/>
                <a:gd name="T42" fmla="*/ 9 w 100"/>
                <a:gd name="T43" fmla="*/ 79 h 102"/>
                <a:gd name="T44" fmla="*/ 4 w 100"/>
                <a:gd name="T45" fmla="*/ 72 h 102"/>
                <a:gd name="T46" fmla="*/ 2 w 100"/>
                <a:gd name="T47" fmla="*/ 62 h 102"/>
                <a:gd name="T48" fmla="*/ 0 w 100"/>
                <a:gd name="T49" fmla="*/ 51 h 102"/>
                <a:gd name="T50" fmla="*/ 2 w 100"/>
                <a:gd name="T51" fmla="*/ 41 h 102"/>
                <a:gd name="T52" fmla="*/ 4 w 100"/>
                <a:gd name="T53" fmla="*/ 31 h 102"/>
                <a:gd name="T54" fmla="*/ 9 w 100"/>
                <a:gd name="T55" fmla="*/ 23 h 102"/>
                <a:gd name="T56" fmla="*/ 15 w 100"/>
                <a:gd name="T57" fmla="*/ 15 h 102"/>
                <a:gd name="T58" fmla="*/ 22 w 100"/>
                <a:gd name="T59" fmla="*/ 9 h 102"/>
                <a:gd name="T60" fmla="*/ 30 w 100"/>
                <a:gd name="T61" fmla="*/ 4 h 102"/>
                <a:gd name="T62" fmla="*/ 40 w 100"/>
                <a:gd name="T63" fmla="*/ 1 h 102"/>
                <a:gd name="T64" fmla="*/ 49 w 100"/>
                <a:gd name="T65"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2">
                  <a:moveTo>
                    <a:pt x="49" y="0"/>
                  </a:moveTo>
                  <a:lnTo>
                    <a:pt x="59" y="1"/>
                  </a:lnTo>
                  <a:lnTo>
                    <a:pt x="69" y="4"/>
                  </a:lnTo>
                  <a:lnTo>
                    <a:pt x="78" y="9"/>
                  </a:lnTo>
                  <a:lnTo>
                    <a:pt x="85" y="15"/>
                  </a:lnTo>
                  <a:lnTo>
                    <a:pt x="91" y="23"/>
                  </a:lnTo>
                  <a:lnTo>
                    <a:pt x="96" y="31"/>
                  </a:lnTo>
                  <a:lnTo>
                    <a:pt x="99" y="41"/>
                  </a:lnTo>
                  <a:lnTo>
                    <a:pt x="100" y="51"/>
                  </a:lnTo>
                  <a:lnTo>
                    <a:pt x="99" y="62"/>
                  </a:lnTo>
                  <a:lnTo>
                    <a:pt x="96" y="72"/>
                  </a:lnTo>
                  <a:lnTo>
                    <a:pt x="91" y="79"/>
                  </a:lnTo>
                  <a:lnTo>
                    <a:pt x="85" y="87"/>
                  </a:lnTo>
                  <a:lnTo>
                    <a:pt x="78" y="94"/>
                  </a:lnTo>
                  <a:lnTo>
                    <a:pt x="69" y="99"/>
                  </a:lnTo>
                  <a:lnTo>
                    <a:pt x="59" y="101"/>
                  </a:lnTo>
                  <a:lnTo>
                    <a:pt x="49" y="102"/>
                  </a:lnTo>
                  <a:lnTo>
                    <a:pt x="40" y="101"/>
                  </a:lnTo>
                  <a:lnTo>
                    <a:pt x="30" y="99"/>
                  </a:lnTo>
                  <a:lnTo>
                    <a:pt x="22" y="94"/>
                  </a:lnTo>
                  <a:lnTo>
                    <a:pt x="15" y="87"/>
                  </a:lnTo>
                  <a:lnTo>
                    <a:pt x="9" y="79"/>
                  </a:lnTo>
                  <a:lnTo>
                    <a:pt x="4" y="72"/>
                  </a:lnTo>
                  <a:lnTo>
                    <a:pt x="2" y="62"/>
                  </a:lnTo>
                  <a:lnTo>
                    <a:pt x="0" y="51"/>
                  </a:lnTo>
                  <a:lnTo>
                    <a:pt x="2" y="41"/>
                  </a:lnTo>
                  <a:lnTo>
                    <a:pt x="4" y="31"/>
                  </a:lnTo>
                  <a:lnTo>
                    <a:pt x="9" y="23"/>
                  </a:lnTo>
                  <a:lnTo>
                    <a:pt x="15" y="15"/>
                  </a:lnTo>
                  <a:lnTo>
                    <a:pt x="22" y="9"/>
                  </a:lnTo>
                  <a:lnTo>
                    <a:pt x="30" y="4"/>
                  </a:lnTo>
                  <a:lnTo>
                    <a:pt x="40" y="1"/>
                  </a:lnTo>
                  <a:lnTo>
                    <a:pt x="4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36">
              <a:extLst>
                <a:ext uri="{FF2B5EF4-FFF2-40B4-BE49-F238E27FC236}">
                  <a16:creationId xmlns:a16="http://schemas.microsoft.com/office/drawing/2014/main" id="{8FEBE96A-DFA1-21D6-F1A3-EF16EC2507DD}"/>
                </a:ext>
              </a:extLst>
            </p:cNvPr>
            <p:cNvSpPr>
              <a:spLocks/>
            </p:cNvSpPr>
            <p:nvPr/>
          </p:nvSpPr>
          <p:spPr bwMode="auto">
            <a:xfrm>
              <a:off x="266" y="1812"/>
              <a:ext cx="19" cy="20"/>
            </a:xfrm>
            <a:custGeom>
              <a:avLst/>
              <a:gdLst>
                <a:gd name="T0" fmla="*/ 29 w 59"/>
                <a:gd name="T1" fmla="*/ 0 h 62"/>
                <a:gd name="T2" fmla="*/ 40 w 59"/>
                <a:gd name="T3" fmla="*/ 3 h 62"/>
                <a:gd name="T4" fmla="*/ 50 w 59"/>
                <a:gd name="T5" fmla="*/ 9 h 62"/>
                <a:gd name="T6" fmla="*/ 56 w 59"/>
                <a:gd name="T7" fmla="*/ 19 h 62"/>
                <a:gd name="T8" fmla="*/ 59 w 59"/>
                <a:gd name="T9" fmla="*/ 31 h 62"/>
                <a:gd name="T10" fmla="*/ 56 w 59"/>
                <a:gd name="T11" fmla="*/ 42 h 62"/>
                <a:gd name="T12" fmla="*/ 50 w 59"/>
                <a:gd name="T13" fmla="*/ 53 h 62"/>
                <a:gd name="T14" fmla="*/ 40 w 59"/>
                <a:gd name="T15" fmla="*/ 59 h 62"/>
                <a:gd name="T16" fmla="*/ 29 w 59"/>
                <a:gd name="T17" fmla="*/ 62 h 62"/>
                <a:gd name="T18" fmla="*/ 17 w 59"/>
                <a:gd name="T19" fmla="*/ 59 h 62"/>
                <a:gd name="T20" fmla="*/ 8 w 59"/>
                <a:gd name="T21" fmla="*/ 53 h 62"/>
                <a:gd name="T22" fmla="*/ 2 w 59"/>
                <a:gd name="T23" fmla="*/ 42 h 62"/>
                <a:gd name="T24" fmla="*/ 0 w 59"/>
                <a:gd name="T25" fmla="*/ 31 h 62"/>
                <a:gd name="T26" fmla="*/ 2 w 59"/>
                <a:gd name="T27" fmla="*/ 19 h 62"/>
                <a:gd name="T28" fmla="*/ 8 w 59"/>
                <a:gd name="T29" fmla="*/ 9 h 62"/>
                <a:gd name="T30" fmla="*/ 17 w 59"/>
                <a:gd name="T31" fmla="*/ 3 h 62"/>
                <a:gd name="T32" fmla="*/ 29 w 59"/>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62">
                  <a:moveTo>
                    <a:pt x="29" y="0"/>
                  </a:moveTo>
                  <a:lnTo>
                    <a:pt x="40" y="3"/>
                  </a:lnTo>
                  <a:lnTo>
                    <a:pt x="50" y="9"/>
                  </a:lnTo>
                  <a:lnTo>
                    <a:pt x="56" y="19"/>
                  </a:lnTo>
                  <a:lnTo>
                    <a:pt x="59" y="31"/>
                  </a:lnTo>
                  <a:lnTo>
                    <a:pt x="56" y="42"/>
                  </a:lnTo>
                  <a:lnTo>
                    <a:pt x="50" y="53"/>
                  </a:lnTo>
                  <a:lnTo>
                    <a:pt x="40" y="59"/>
                  </a:lnTo>
                  <a:lnTo>
                    <a:pt x="29" y="62"/>
                  </a:lnTo>
                  <a:lnTo>
                    <a:pt x="17" y="59"/>
                  </a:lnTo>
                  <a:lnTo>
                    <a:pt x="8" y="53"/>
                  </a:lnTo>
                  <a:lnTo>
                    <a:pt x="2" y="42"/>
                  </a:lnTo>
                  <a:lnTo>
                    <a:pt x="0" y="31"/>
                  </a:lnTo>
                  <a:lnTo>
                    <a:pt x="2" y="19"/>
                  </a:lnTo>
                  <a:lnTo>
                    <a:pt x="8" y="9"/>
                  </a:lnTo>
                  <a:lnTo>
                    <a:pt x="17" y="3"/>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37">
              <a:extLst>
                <a:ext uri="{FF2B5EF4-FFF2-40B4-BE49-F238E27FC236}">
                  <a16:creationId xmlns:a16="http://schemas.microsoft.com/office/drawing/2014/main" id="{0C8A0B3F-E9E5-E68D-F280-060C27550DAA}"/>
                </a:ext>
              </a:extLst>
            </p:cNvPr>
            <p:cNvSpPr>
              <a:spLocks/>
            </p:cNvSpPr>
            <p:nvPr/>
          </p:nvSpPr>
          <p:spPr bwMode="auto">
            <a:xfrm>
              <a:off x="459" y="1838"/>
              <a:ext cx="18" cy="18"/>
            </a:xfrm>
            <a:custGeom>
              <a:avLst/>
              <a:gdLst>
                <a:gd name="T0" fmla="*/ 27 w 52"/>
                <a:gd name="T1" fmla="*/ 0 h 55"/>
                <a:gd name="T2" fmla="*/ 36 w 52"/>
                <a:gd name="T3" fmla="*/ 3 h 55"/>
                <a:gd name="T4" fmla="*/ 45 w 52"/>
                <a:gd name="T5" fmla="*/ 8 h 55"/>
                <a:gd name="T6" fmla="*/ 50 w 52"/>
                <a:gd name="T7" fmla="*/ 17 h 55"/>
                <a:gd name="T8" fmla="*/ 52 w 52"/>
                <a:gd name="T9" fmla="*/ 27 h 55"/>
                <a:gd name="T10" fmla="*/ 50 w 52"/>
                <a:gd name="T11" fmla="*/ 37 h 55"/>
                <a:gd name="T12" fmla="*/ 45 w 52"/>
                <a:gd name="T13" fmla="*/ 46 h 55"/>
                <a:gd name="T14" fmla="*/ 36 w 52"/>
                <a:gd name="T15" fmla="*/ 53 h 55"/>
                <a:gd name="T16" fmla="*/ 27 w 52"/>
                <a:gd name="T17" fmla="*/ 55 h 55"/>
                <a:gd name="T18" fmla="*/ 17 w 52"/>
                <a:gd name="T19" fmla="*/ 53 h 55"/>
                <a:gd name="T20" fmla="*/ 8 w 52"/>
                <a:gd name="T21" fmla="*/ 46 h 55"/>
                <a:gd name="T22" fmla="*/ 2 w 52"/>
                <a:gd name="T23" fmla="*/ 37 h 55"/>
                <a:gd name="T24" fmla="*/ 0 w 52"/>
                <a:gd name="T25" fmla="*/ 27 h 55"/>
                <a:gd name="T26" fmla="*/ 2 w 52"/>
                <a:gd name="T27" fmla="*/ 17 h 55"/>
                <a:gd name="T28" fmla="*/ 8 w 52"/>
                <a:gd name="T29" fmla="*/ 8 h 55"/>
                <a:gd name="T30" fmla="*/ 17 w 52"/>
                <a:gd name="T31" fmla="*/ 3 h 55"/>
                <a:gd name="T32" fmla="*/ 27 w 52"/>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 h="55">
                  <a:moveTo>
                    <a:pt x="27" y="0"/>
                  </a:moveTo>
                  <a:lnTo>
                    <a:pt x="36" y="3"/>
                  </a:lnTo>
                  <a:lnTo>
                    <a:pt x="45" y="8"/>
                  </a:lnTo>
                  <a:lnTo>
                    <a:pt x="50" y="17"/>
                  </a:lnTo>
                  <a:lnTo>
                    <a:pt x="52" y="27"/>
                  </a:lnTo>
                  <a:lnTo>
                    <a:pt x="50" y="37"/>
                  </a:lnTo>
                  <a:lnTo>
                    <a:pt x="45" y="46"/>
                  </a:lnTo>
                  <a:lnTo>
                    <a:pt x="36" y="53"/>
                  </a:lnTo>
                  <a:lnTo>
                    <a:pt x="27" y="55"/>
                  </a:lnTo>
                  <a:lnTo>
                    <a:pt x="17" y="53"/>
                  </a:lnTo>
                  <a:lnTo>
                    <a:pt x="8" y="46"/>
                  </a:lnTo>
                  <a:lnTo>
                    <a:pt x="2" y="37"/>
                  </a:lnTo>
                  <a:lnTo>
                    <a:pt x="0" y="27"/>
                  </a:lnTo>
                  <a:lnTo>
                    <a:pt x="2" y="17"/>
                  </a:lnTo>
                  <a:lnTo>
                    <a:pt x="8" y="8"/>
                  </a:lnTo>
                  <a:lnTo>
                    <a:pt x="17" y="3"/>
                  </a:lnTo>
                  <a:lnTo>
                    <a:pt x="27"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38">
              <a:extLst>
                <a:ext uri="{FF2B5EF4-FFF2-40B4-BE49-F238E27FC236}">
                  <a16:creationId xmlns:a16="http://schemas.microsoft.com/office/drawing/2014/main" id="{BB843D28-45D6-648D-FE42-954DD1C2B2D5}"/>
                </a:ext>
              </a:extLst>
            </p:cNvPr>
            <p:cNvSpPr>
              <a:spLocks/>
            </p:cNvSpPr>
            <p:nvPr/>
          </p:nvSpPr>
          <p:spPr bwMode="auto">
            <a:xfrm>
              <a:off x="660" y="1838"/>
              <a:ext cx="17" cy="18"/>
            </a:xfrm>
            <a:custGeom>
              <a:avLst/>
              <a:gdLst>
                <a:gd name="T0" fmla="*/ 26 w 53"/>
                <a:gd name="T1" fmla="*/ 0 h 55"/>
                <a:gd name="T2" fmla="*/ 37 w 53"/>
                <a:gd name="T3" fmla="*/ 3 h 55"/>
                <a:gd name="T4" fmla="*/ 46 w 53"/>
                <a:gd name="T5" fmla="*/ 8 h 55"/>
                <a:gd name="T6" fmla="*/ 51 w 53"/>
                <a:gd name="T7" fmla="*/ 17 h 55"/>
                <a:gd name="T8" fmla="*/ 53 w 53"/>
                <a:gd name="T9" fmla="*/ 27 h 55"/>
                <a:gd name="T10" fmla="*/ 51 w 53"/>
                <a:gd name="T11" fmla="*/ 37 h 55"/>
                <a:gd name="T12" fmla="*/ 46 w 53"/>
                <a:gd name="T13" fmla="*/ 46 h 55"/>
                <a:gd name="T14" fmla="*/ 37 w 53"/>
                <a:gd name="T15" fmla="*/ 53 h 55"/>
                <a:gd name="T16" fmla="*/ 26 w 53"/>
                <a:gd name="T17" fmla="*/ 55 h 55"/>
                <a:gd name="T18" fmla="*/ 16 w 53"/>
                <a:gd name="T19" fmla="*/ 53 h 55"/>
                <a:gd name="T20" fmla="*/ 8 w 53"/>
                <a:gd name="T21" fmla="*/ 46 h 55"/>
                <a:gd name="T22" fmla="*/ 3 w 53"/>
                <a:gd name="T23" fmla="*/ 37 h 55"/>
                <a:gd name="T24" fmla="*/ 0 w 53"/>
                <a:gd name="T25" fmla="*/ 27 h 55"/>
                <a:gd name="T26" fmla="*/ 3 w 53"/>
                <a:gd name="T27" fmla="*/ 17 h 55"/>
                <a:gd name="T28" fmla="*/ 8 w 53"/>
                <a:gd name="T29" fmla="*/ 8 h 55"/>
                <a:gd name="T30" fmla="*/ 16 w 53"/>
                <a:gd name="T31" fmla="*/ 3 h 55"/>
                <a:gd name="T32" fmla="*/ 26 w 53"/>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55">
                  <a:moveTo>
                    <a:pt x="26" y="0"/>
                  </a:moveTo>
                  <a:lnTo>
                    <a:pt x="37" y="3"/>
                  </a:lnTo>
                  <a:lnTo>
                    <a:pt x="46" y="8"/>
                  </a:lnTo>
                  <a:lnTo>
                    <a:pt x="51" y="17"/>
                  </a:lnTo>
                  <a:lnTo>
                    <a:pt x="53" y="27"/>
                  </a:lnTo>
                  <a:lnTo>
                    <a:pt x="51" y="37"/>
                  </a:lnTo>
                  <a:lnTo>
                    <a:pt x="46" y="46"/>
                  </a:lnTo>
                  <a:lnTo>
                    <a:pt x="37" y="53"/>
                  </a:lnTo>
                  <a:lnTo>
                    <a:pt x="26" y="55"/>
                  </a:lnTo>
                  <a:lnTo>
                    <a:pt x="16" y="53"/>
                  </a:lnTo>
                  <a:lnTo>
                    <a:pt x="8" y="46"/>
                  </a:lnTo>
                  <a:lnTo>
                    <a:pt x="3" y="37"/>
                  </a:lnTo>
                  <a:lnTo>
                    <a:pt x="0" y="27"/>
                  </a:lnTo>
                  <a:lnTo>
                    <a:pt x="3" y="17"/>
                  </a:lnTo>
                  <a:lnTo>
                    <a:pt x="8" y="8"/>
                  </a:lnTo>
                  <a:lnTo>
                    <a:pt x="16" y="3"/>
                  </a:lnTo>
                  <a:lnTo>
                    <a:pt x="26"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39">
              <a:extLst>
                <a:ext uri="{FF2B5EF4-FFF2-40B4-BE49-F238E27FC236}">
                  <a16:creationId xmlns:a16="http://schemas.microsoft.com/office/drawing/2014/main" id="{D1575310-C348-F1EE-1B09-EEA8CD76EBE7}"/>
                </a:ext>
              </a:extLst>
            </p:cNvPr>
            <p:cNvSpPr>
              <a:spLocks/>
            </p:cNvSpPr>
            <p:nvPr/>
          </p:nvSpPr>
          <p:spPr bwMode="auto">
            <a:xfrm>
              <a:off x="650" y="1735"/>
              <a:ext cx="18" cy="18"/>
            </a:xfrm>
            <a:custGeom>
              <a:avLst/>
              <a:gdLst>
                <a:gd name="T0" fmla="*/ 27 w 53"/>
                <a:gd name="T1" fmla="*/ 0 h 55"/>
                <a:gd name="T2" fmla="*/ 37 w 53"/>
                <a:gd name="T3" fmla="*/ 2 h 55"/>
                <a:gd name="T4" fmla="*/ 46 w 53"/>
                <a:gd name="T5" fmla="*/ 8 h 55"/>
                <a:gd name="T6" fmla="*/ 50 w 53"/>
                <a:gd name="T7" fmla="*/ 16 h 55"/>
                <a:gd name="T8" fmla="*/ 53 w 53"/>
                <a:gd name="T9" fmla="*/ 27 h 55"/>
                <a:gd name="T10" fmla="*/ 50 w 53"/>
                <a:gd name="T11" fmla="*/ 37 h 55"/>
                <a:gd name="T12" fmla="*/ 46 w 53"/>
                <a:gd name="T13" fmla="*/ 46 h 55"/>
                <a:gd name="T14" fmla="*/ 37 w 53"/>
                <a:gd name="T15" fmla="*/ 52 h 55"/>
                <a:gd name="T16" fmla="*/ 27 w 53"/>
                <a:gd name="T17" fmla="*/ 55 h 55"/>
                <a:gd name="T18" fmla="*/ 17 w 53"/>
                <a:gd name="T19" fmla="*/ 52 h 55"/>
                <a:gd name="T20" fmla="*/ 9 w 53"/>
                <a:gd name="T21" fmla="*/ 46 h 55"/>
                <a:gd name="T22" fmla="*/ 3 w 53"/>
                <a:gd name="T23" fmla="*/ 37 h 55"/>
                <a:gd name="T24" fmla="*/ 0 w 53"/>
                <a:gd name="T25" fmla="*/ 27 h 55"/>
                <a:gd name="T26" fmla="*/ 3 w 53"/>
                <a:gd name="T27" fmla="*/ 16 h 55"/>
                <a:gd name="T28" fmla="*/ 9 w 53"/>
                <a:gd name="T29" fmla="*/ 8 h 55"/>
                <a:gd name="T30" fmla="*/ 17 w 53"/>
                <a:gd name="T31" fmla="*/ 2 h 55"/>
                <a:gd name="T32" fmla="*/ 27 w 53"/>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55">
                  <a:moveTo>
                    <a:pt x="27" y="0"/>
                  </a:moveTo>
                  <a:lnTo>
                    <a:pt x="37" y="2"/>
                  </a:lnTo>
                  <a:lnTo>
                    <a:pt x="46" y="8"/>
                  </a:lnTo>
                  <a:lnTo>
                    <a:pt x="50" y="16"/>
                  </a:lnTo>
                  <a:lnTo>
                    <a:pt x="53" y="27"/>
                  </a:lnTo>
                  <a:lnTo>
                    <a:pt x="50" y="37"/>
                  </a:lnTo>
                  <a:lnTo>
                    <a:pt x="46" y="46"/>
                  </a:lnTo>
                  <a:lnTo>
                    <a:pt x="37" y="52"/>
                  </a:lnTo>
                  <a:lnTo>
                    <a:pt x="27" y="55"/>
                  </a:lnTo>
                  <a:lnTo>
                    <a:pt x="17" y="52"/>
                  </a:lnTo>
                  <a:lnTo>
                    <a:pt x="9" y="46"/>
                  </a:lnTo>
                  <a:lnTo>
                    <a:pt x="3" y="37"/>
                  </a:lnTo>
                  <a:lnTo>
                    <a:pt x="0" y="27"/>
                  </a:lnTo>
                  <a:lnTo>
                    <a:pt x="3" y="16"/>
                  </a:lnTo>
                  <a:lnTo>
                    <a:pt x="9" y="8"/>
                  </a:lnTo>
                  <a:lnTo>
                    <a:pt x="17" y="2"/>
                  </a:lnTo>
                  <a:lnTo>
                    <a:pt x="27"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40">
              <a:extLst>
                <a:ext uri="{FF2B5EF4-FFF2-40B4-BE49-F238E27FC236}">
                  <a16:creationId xmlns:a16="http://schemas.microsoft.com/office/drawing/2014/main" id="{1058A47D-2733-BAD2-9F61-7F68C63DB6A8}"/>
                </a:ext>
              </a:extLst>
            </p:cNvPr>
            <p:cNvSpPr>
              <a:spLocks/>
            </p:cNvSpPr>
            <p:nvPr/>
          </p:nvSpPr>
          <p:spPr bwMode="auto">
            <a:xfrm>
              <a:off x="301" y="1810"/>
              <a:ext cx="20" cy="21"/>
            </a:xfrm>
            <a:custGeom>
              <a:avLst/>
              <a:gdLst>
                <a:gd name="T0" fmla="*/ 29 w 59"/>
                <a:gd name="T1" fmla="*/ 0 h 63"/>
                <a:gd name="T2" fmla="*/ 41 w 59"/>
                <a:gd name="T3" fmla="*/ 3 h 63"/>
                <a:gd name="T4" fmla="*/ 50 w 59"/>
                <a:gd name="T5" fmla="*/ 9 h 63"/>
                <a:gd name="T6" fmla="*/ 56 w 59"/>
                <a:gd name="T7" fmla="*/ 19 h 63"/>
                <a:gd name="T8" fmla="*/ 59 w 59"/>
                <a:gd name="T9" fmla="*/ 32 h 63"/>
                <a:gd name="T10" fmla="*/ 56 w 59"/>
                <a:gd name="T11" fmla="*/ 44 h 63"/>
                <a:gd name="T12" fmla="*/ 50 w 59"/>
                <a:gd name="T13" fmla="*/ 54 h 63"/>
                <a:gd name="T14" fmla="*/ 41 w 59"/>
                <a:gd name="T15" fmla="*/ 60 h 63"/>
                <a:gd name="T16" fmla="*/ 29 w 59"/>
                <a:gd name="T17" fmla="*/ 63 h 63"/>
                <a:gd name="T18" fmla="*/ 18 w 59"/>
                <a:gd name="T19" fmla="*/ 60 h 63"/>
                <a:gd name="T20" fmla="*/ 8 w 59"/>
                <a:gd name="T21" fmla="*/ 54 h 63"/>
                <a:gd name="T22" fmla="*/ 2 w 59"/>
                <a:gd name="T23" fmla="*/ 44 h 63"/>
                <a:gd name="T24" fmla="*/ 0 w 59"/>
                <a:gd name="T25" fmla="*/ 32 h 63"/>
                <a:gd name="T26" fmla="*/ 2 w 59"/>
                <a:gd name="T27" fmla="*/ 19 h 63"/>
                <a:gd name="T28" fmla="*/ 8 w 59"/>
                <a:gd name="T29" fmla="*/ 9 h 63"/>
                <a:gd name="T30" fmla="*/ 18 w 59"/>
                <a:gd name="T31" fmla="*/ 3 h 63"/>
                <a:gd name="T32" fmla="*/ 29 w 59"/>
                <a:gd name="T33"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63">
                  <a:moveTo>
                    <a:pt x="29" y="0"/>
                  </a:moveTo>
                  <a:lnTo>
                    <a:pt x="41" y="3"/>
                  </a:lnTo>
                  <a:lnTo>
                    <a:pt x="50" y="9"/>
                  </a:lnTo>
                  <a:lnTo>
                    <a:pt x="56" y="19"/>
                  </a:lnTo>
                  <a:lnTo>
                    <a:pt x="59" y="32"/>
                  </a:lnTo>
                  <a:lnTo>
                    <a:pt x="56" y="44"/>
                  </a:lnTo>
                  <a:lnTo>
                    <a:pt x="50" y="54"/>
                  </a:lnTo>
                  <a:lnTo>
                    <a:pt x="41" y="60"/>
                  </a:lnTo>
                  <a:lnTo>
                    <a:pt x="29" y="63"/>
                  </a:lnTo>
                  <a:lnTo>
                    <a:pt x="18" y="60"/>
                  </a:lnTo>
                  <a:lnTo>
                    <a:pt x="8" y="54"/>
                  </a:lnTo>
                  <a:lnTo>
                    <a:pt x="2" y="44"/>
                  </a:lnTo>
                  <a:lnTo>
                    <a:pt x="0" y="32"/>
                  </a:lnTo>
                  <a:lnTo>
                    <a:pt x="2" y="19"/>
                  </a:lnTo>
                  <a:lnTo>
                    <a:pt x="8" y="9"/>
                  </a:lnTo>
                  <a:lnTo>
                    <a:pt x="18" y="3"/>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41">
              <a:extLst>
                <a:ext uri="{FF2B5EF4-FFF2-40B4-BE49-F238E27FC236}">
                  <a16:creationId xmlns:a16="http://schemas.microsoft.com/office/drawing/2014/main" id="{82924C97-0A58-F502-071D-B72687B9ED2A}"/>
                </a:ext>
              </a:extLst>
            </p:cNvPr>
            <p:cNvSpPr>
              <a:spLocks/>
            </p:cNvSpPr>
            <p:nvPr/>
          </p:nvSpPr>
          <p:spPr bwMode="auto">
            <a:xfrm>
              <a:off x="338" y="1810"/>
              <a:ext cx="20" cy="20"/>
            </a:xfrm>
            <a:custGeom>
              <a:avLst/>
              <a:gdLst>
                <a:gd name="T0" fmla="*/ 29 w 60"/>
                <a:gd name="T1" fmla="*/ 0 h 62"/>
                <a:gd name="T2" fmla="*/ 42 w 60"/>
                <a:gd name="T3" fmla="*/ 2 h 62"/>
                <a:gd name="T4" fmla="*/ 52 w 60"/>
                <a:gd name="T5" fmla="*/ 9 h 62"/>
                <a:gd name="T6" fmla="*/ 58 w 60"/>
                <a:gd name="T7" fmla="*/ 19 h 62"/>
                <a:gd name="T8" fmla="*/ 60 w 60"/>
                <a:gd name="T9" fmla="*/ 30 h 62"/>
                <a:gd name="T10" fmla="*/ 58 w 60"/>
                <a:gd name="T11" fmla="*/ 43 h 62"/>
                <a:gd name="T12" fmla="*/ 52 w 60"/>
                <a:gd name="T13" fmla="*/ 53 h 62"/>
                <a:gd name="T14" fmla="*/ 42 w 60"/>
                <a:gd name="T15" fmla="*/ 60 h 62"/>
                <a:gd name="T16" fmla="*/ 29 w 60"/>
                <a:gd name="T17" fmla="*/ 62 h 62"/>
                <a:gd name="T18" fmla="*/ 18 w 60"/>
                <a:gd name="T19" fmla="*/ 60 h 62"/>
                <a:gd name="T20" fmla="*/ 9 w 60"/>
                <a:gd name="T21" fmla="*/ 53 h 62"/>
                <a:gd name="T22" fmla="*/ 2 w 60"/>
                <a:gd name="T23" fmla="*/ 43 h 62"/>
                <a:gd name="T24" fmla="*/ 0 w 60"/>
                <a:gd name="T25" fmla="*/ 30 h 62"/>
                <a:gd name="T26" fmla="*/ 2 w 60"/>
                <a:gd name="T27" fmla="*/ 19 h 62"/>
                <a:gd name="T28" fmla="*/ 9 w 60"/>
                <a:gd name="T29" fmla="*/ 9 h 62"/>
                <a:gd name="T30" fmla="*/ 18 w 60"/>
                <a:gd name="T31" fmla="*/ 2 h 62"/>
                <a:gd name="T32" fmla="*/ 29 w 60"/>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2">
                  <a:moveTo>
                    <a:pt x="29" y="0"/>
                  </a:moveTo>
                  <a:lnTo>
                    <a:pt x="42" y="2"/>
                  </a:lnTo>
                  <a:lnTo>
                    <a:pt x="52" y="9"/>
                  </a:lnTo>
                  <a:lnTo>
                    <a:pt x="58" y="19"/>
                  </a:lnTo>
                  <a:lnTo>
                    <a:pt x="60" y="30"/>
                  </a:lnTo>
                  <a:lnTo>
                    <a:pt x="58" y="43"/>
                  </a:lnTo>
                  <a:lnTo>
                    <a:pt x="52" y="53"/>
                  </a:lnTo>
                  <a:lnTo>
                    <a:pt x="42" y="60"/>
                  </a:lnTo>
                  <a:lnTo>
                    <a:pt x="29" y="62"/>
                  </a:lnTo>
                  <a:lnTo>
                    <a:pt x="18" y="60"/>
                  </a:lnTo>
                  <a:lnTo>
                    <a:pt x="9" y="53"/>
                  </a:lnTo>
                  <a:lnTo>
                    <a:pt x="2" y="43"/>
                  </a:lnTo>
                  <a:lnTo>
                    <a:pt x="0" y="30"/>
                  </a:lnTo>
                  <a:lnTo>
                    <a:pt x="2" y="19"/>
                  </a:lnTo>
                  <a:lnTo>
                    <a:pt x="9" y="9"/>
                  </a:lnTo>
                  <a:lnTo>
                    <a:pt x="18" y="2"/>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42">
              <a:extLst>
                <a:ext uri="{FF2B5EF4-FFF2-40B4-BE49-F238E27FC236}">
                  <a16:creationId xmlns:a16="http://schemas.microsoft.com/office/drawing/2014/main" id="{7C0A74C8-CF31-3BEE-5128-CE51D9F98EBD}"/>
                </a:ext>
              </a:extLst>
            </p:cNvPr>
            <p:cNvSpPr>
              <a:spLocks/>
            </p:cNvSpPr>
            <p:nvPr/>
          </p:nvSpPr>
          <p:spPr bwMode="auto">
            <a:xfrm>
              <a:off x="305" y="1855"/>
              <a:ext cx="20" cy="21"/>
            </a:xfrm>
            <a:custGeom>
              <a:avLst/>
              <a:gdLst>
                <a:gd name="T0" fmla="*/ 30 w 61"/>
                <a:gd name="T1" fmla="*/ 0 h 62"/>
                <a:gd name="T2" fmla="*/ 43 w 61"/>
                <a:gd name="T3" fmla="*/ 2 h 62"/>
                <a:gd name="T4" fmla="*/ 53 w 61"/>
                <a:gd name="T5" fmla="*/ 9 h 62"/>
                <a:gd name="T6" fmla="*/ 59 w 61"/>
                <a:gd name="T7" fmla="*/ 19 h 62"/>
                <a:gd name="T8" fmla="*/ 61 w 61"/>
                <a:gd name="T9" fmla="*/ 30 h 62"/>
                <a:gd name="T10" fmla="*/ 59 w 61"/>
                <a:gd name="T11" fmla="*/ 43 h 62"/>
                <a:gd name="T12" fmla="*/ 53 w 61"/>
                <a:gd name="T13" fmla="*/ 53 h 62"/>
                <a:gd name="T14" fmla="*/ 43 w 61"/>
                <a:gd name="T15" fmla="*/ 60 h 62"/>
                <a:gd name="T16" fmla="*/ 30 w 61"/>
                <a:gd name="T17" fmla="*/ 62 h 62"/>
                <a:gd name="T18" fmla="*/ 19 w 61"/>
                <a:gd name="T19" fmla="*/ 60 h 62"/>
                <a:gd name="T20" fmla="*/ 10 w 61"/>
                <a:gd name="T21" fmla="*/ 53 h 62"/>
                <a:gd name="T22" fmla="*/ 2 w 61"/>
                <a:gd name="T23" fmla="*/ 43 h 62"/>
                <a:gd name="T24" fmla="*/ 0 w 61"/>
                <a:gd name="T25" fmla="*/ 30 h 62"/>
                <a:gd name="T26" fmla="*/ 2 w 61"/>
                <a:gd name="T27" fmla="*/ 19 h 62"/>
                <a:gd name="T28" fmla="*/ 10 w 61"/>
                <a:gd name="T29" fmla="*/ 9 h 62"/>
                <a:gd name="T30" fmla="*/ 19 w 61"/>
                <a:gd name="T31" fmla="*/ 2 h 62"/>
                <a:gd name="T32" fmla="*/ 30 w 61"/>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1" h="62">
                  <a:moveTo>
                    <a:pt x="30" y="0"/>
                  </a:moveTo>
                  <a:lnTo>
                    <a:pt x="43" y="2"/>
                  </a:lnTo>
                  <a:lnTo>
                    <a:pt x="53" y="9"/>
                  </a:lnTo>
                  <a:lnTo>
                    <a:pt x="59" y="19"/>
                  </a:lnTo>
                  <a:lnTo>
                    <a:pt x="61" y="30"/>
                  </a:lnTo>
                  <a:lnTo>
                    <a:pt x="59" y="43"/>
                  </a:lnTo>
                  <a:lnTo>
                    <a:pt x="53" y="53"/>
                  </a:lnTo>
                  <a:lnTo>
                    <a:pt x="43" y="60"/>
                  </a:lnTo>
                  <a:lnTo>
                    <a:pt x="30" y="62"/>
                  </a:lnTo>
                  <a:lnTo>
                    <a:pt x="19" y="60"/>
                  </a:lnTo>
                  <a:lnTo>
                    <a:pt x="10" y="53"/>
                  </a:lnTo>
                  <a:lnTo>
                    <a:pt x="2" y="43"/>
                  </a:lnTo>
                  <a:lnTo>
                    <a:pt x="0" y="30"/>
                  </a:lnTo>
                  <a:lnTo>
                    <a:pt x="2" y="19"/>
                  </a:lnTo>
                  <a:lnTo>
                    <a:pt x="10" y="9"/>
                  </a:lnTo>
                  <a:lnTo>
                    <a:pt x="19" y="2"/>
                  </a:lnTo>
                  <a:lnTo>
                    <a:pt x="30"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43">
              <a:extLst>
                <a:ext uri="{FF2B5EF4-FFF2-40B4-BE49-F238E27FC236}">
                  <a16:creationId xmlns:a16="http://schemas.microsoft.com/office/drawing/2014/main" id="{81E9DDB9-EA89-35F6-D89F-F819949E3FC3}"/>
                </a:ext>
              </a:extLst>
            </p:cNvPr>
            <p:cNvSpPr>
              <a:spLocks/>
            </p:cNvSpPr>
            <p:nvPr/>
          </p:nvSpPr>
          <p:spPr bwMode="auto">
            <a:xfrm>
              <a:off x="269" y="1816"/>
              <a:ext cx="13" cy="12"/>
            </a:xfrm>
            <a:custGeom>
              <a:avLst/>
              <a:gdLst>
                <a:gd name="T0" fmla="*/ 18 w 37"/>
                <a:gd name="T1" fmla="*/ 0 h 38"/>
                <a:gd name="T2" fmla="*/ 26 w 37"/>
                <a:gd name="T3" fmla="*/ 1 h 38"/>
                <a:gd name="T4" fmla="*/ 32 w 37"/>
                <a:gd name="T5" fmla="*/ 5 h 38"/>
                <a:gd name="T6" fmla="*/ 35 w 37"/>
                <a:gd name="T7" fmla="*/ 11 h 38"/>
                <a:gd name="T8" fmla="*/ 37 w 37"/>
                <a:gd name="T9" fmla="*/ 19 h 38"/>
                <a:gd name="T10" fmla="*/ 35 w 37"/>
                <a:gd name="T11" fmla="*/ 26 h 38"/>
                <a:gd name="T12" fmla="*/ 32 w 37"/>
                <a:gd name="T13" fmla="*/ 32 h 38"/>
                <a:gd name="T14" fmla="*/ 26 w 37"/>
                <a:gd name="T15" fmla="*/ 37 h 38"/>
                <a:gd name="T16" fmla="*/ 18 w 37"/>
                <a:gd name="T17" fmla="*/ 38 h 38"/>
                <a:gd name="T18" fmla="*/ 11 w 37"/>
                <a:gd name="T19" fmla="*/ 37 h 38"/>
                <a:gd name="T20" fmla="*/ 6 w 37"/>
                <a:gd name="T21" fmla="*/ 32 h 38"/>
                <a:gd name="T22" fmla="*/ 1 w 37"/>
                <a:gd name="T23" fmla="*/ 26 h 38"/>
                <a:gd name="T24" fmla="*/ 0 w 37"/>
                <a:gd name="T25" fmla="*/ 19 h 38"/>
                <a:gd name="T26" fmla="*/ 1 w 37"/>
                <a:gd name="T27" fmla="*/ 11 h 38"/>
                <a:gd name="T28" fmla="*/ 6 w 37"/>
                <a:gd name="T29" fmla="*/ 5 h 38"/>
                <a:gd name="T30" fmla="*/ 11 w 37"/>
                <a:gd name="T31" fmla="*/ 1 h 38"/>
                <a:gd name="T32" fmla="*/ 18 w 37"/>
                <a:gd name="T3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8">
                  <a:moveTo>
                    <a:pt x="18" y="0"/>
                  </a:moveTo>
                  <a:lnTo>
                    <a:pt x="26" y="1"/>
                  </a:lnTo>
                  <a:lnTo>
                    <a:pt x="32" y="5"/>
                  </a:lnTo>
                  <a:lnTo>
                    <a:pt x="35" y="11"/>
                  </a:lnTo>
                  <a:lnTo>
                    <a:pt x="37" y="19"/>
                  </a:lnTo>
                  <a:lnTo>
                    <a:pt x="35" y="26"/>
                  </a:lnTo>
                  <a:lnTo>
                    <a:pt x="32" y="32"/>
                  </a:lnTo>
                  <a:lnTo>
                    <a:pt x="26" y="37"/>
                  </a:lnTo>
                  <a:lnTo>
                    <a:pt x="18" y="38"/>
                  </a:lnTo>
                  <a:lnTo>
                    <a:pt x="11" y="37"/>
                  </a:lnTo>
                  <a:lnTo>
                    <a:pt x="6" y="32"/>
                  </a:lnTo>
                  <a:lnTo>
                    <a:pt x="1" y="26"/>
                  </a:lnTo>
                  <a:lnTo>
                    <a:pt x="0" y="19"/>
                  </a:lnTo>
                  <a:lnTo>
                    <a:pt x="1" y="11"/>
                  </a:lnTo>
                  <a:lnTo>
                    <a:pt x="6" y="5"/>
                  </a:lnTo>
                  <a:lnTo>
                    <a:pt x="11" y="1"/>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44">
              <a:extLst>
                <a:ext uri="{FF2B5EF4-FFF2-40B4-BE49-F238E27FC236}">
                  <a16:creationId xmlns:a16="http://schemas.microsoft.com/office/drawing/2014/main" id="{C1A4CC6D-7479-5DE8-8972-C4178EA8427B}"/>
                </a:ext>
              </a:extLst>
            </p:cNvPr>
            <p:cNvSpPr>
              <a:spLocks/>
            </p:cNvSpPr>
            <p:nvPr/>
          </p:nvSpPr>
          <p:spPr bwMode="auto">
            <a:xfrm>
              <a:off x="462" y="1841"/>
              <a:ext cx="12" cy="11"/>
            </a:xfrm>
            <a:custGeom>
              <a:avLst/>
              <a:gdLst>
                <a:gd name="T0" fmla="*/ 18 w 34"/>
                <a:gd name="T1" fmla="*/ 0 h 34"/>
                <a:gd name="T2" fmla="*/ 24 w 34"/>
                <a:gd name="T3" fmla="*/ 2 h 34"/>
                <a:gd name="T4" fmla="*/ 29 w 34"/>
                <a:gd name="T5" fmla="*/ 6 h 34"/>
                <a:gd name="T6" fmla="*/ 32 w 34"/>
                <a:gd name="T7" fmla="*/ 11 h 34"/>
                <a:gd name="T8" fmla="*/ 34 w 34"/>
                <a:gd name="T9" fmla="*/ 17 h 34"/>
                <a:gd name="T10" fmla="*/ 32 w 34"/>
                <a:gd name="T11" fmla="*/ 23 h 34"/>
                <a:gd name="T12" fmla="*/ 29 w 34"/>
                <a:gd name="T13" fmla="*/ 29 h 34"/>
                <a:gd name="T14" fmla="*/ 24 w 34"/>
                <a:gd name="T15" fmla="*/ 32 h 34"/>
                <a:gd name="T16" fmla="*/ 18 w 34"/>
                <a:gd name="T17" fmla="*/ 34 h 34"/>
                <a:gd name="T18" fmla="*/ 10 w 34"/>
                <a:gd name="T19" fmla="*/ 32 h 34"/>
                <a:gd name="T20" fmla="*/ 5 w 34"/>
                <a:gd name="T21" fmla="*/ 29 h 34"/>
                <a:gd name="T22" fmla="*/ 2 w 34"/>
                <a:gd name="T23" fmla="*/ 23 h 34"/>
                <a:gd name="T24" fmla="*/ 0 w 34"/>
                <a:gd name="T25" fmla="*/ 17 h 34"/>
                <a:gd name="T26" fmla="*/ 2 w 34"/>
                <a:gd name="T27" fmla="*/ 11 h 34"/>
                <a:gd name="T28" fmla="*/ 5 w 34"/>
                <a:gd name="T29" fmla="*/ 6 h 34"/>
                <a:gd name="T30" fmla="*/ 10 w 34"/>
                <a:gd name="T31" fmla="*/ 2 h 34"/>
                <a:gd name="T32" fmla="*/ 18 w 34"/>
                <a:gd name="T33"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 h="34">
                  <a:moveTo>
                    <a:pt x="18" y="0"/>
                  </a:moveTo>
                  <a:lnTo>
                    <a:pt x="24" y="2"/>
                  </a:lnTo>
                  <a:lnTo>
                    <a:pt x="29" y="6"/>
                  </a:lnTo>
                  <a:lnTo>
                    <a:pt x="32" y="11"/>
                  </a:lnTo>
                  <a:lnTo>
                    <a:pt x="34" y="17"/>
                  </a:lnTo>
                  <a:lnTo>
                    <a:pt x="32" y="23"/>
                  </a:lnTo>
                  <a:lnTo>
                    <a:pt x="29" y="29"/>
                  </a:lnTo>
                  <a:lnTo>
                    <a:pt x="24" y="32"/>
                  </a:lnTo>
                  <a:lnTo>
                    <a:pt x="18" y="34"/>
                  </a:lnTo>
                  <a:lnTo>
                    <a:pt x="10" y="32"/>
                  </a:lnTo>
                  <a:lnTo>
                    <a:pt x="5" y="29"/>
                  </a:lnTo>
                  <a:lnTo>
                    <a:pt x="2" y="23"/>
                  </a:lnTo>
                  <a:lnTo>
                    <a:pt x="0" y="17"/>
                  </a:lnTo>
                  <a:lnTo>
                    <a:pt x="2" y="11"/>
                  </a:lnTo>
                  <a:lnTo>
                    <a:pt x="5" y="6"/>
                  </a:lnTo>
                  <a:lnTo>
                    <a:pt x="10" y="2"/>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45">
              <a:extLst>
                <a:ext uri="{FF2B5EF4-FFF2-40B4-BE49-F238E27FC236}">
                  <a16:creationId xmlns:a16="http://schemas.microsoft.com/office/drawing/2014/main" id="{CF8E45FD-E313-D77D-0713-FA4FB16B08A6}"/>
                </a:ext>
              </a:extLst>
            </p:cNvPr>
            <p:cNvSpPr>
              <a:spLocks/>
            </p:cNvSpPr>
            <p:nvPr/>
          </p:nvSpPr>
          <p:spPr bwMode="auto">
            <a:xfrm>
              <a:off x="663" y="1841"/>
              <a:ext cx="11" cy="11"/>
            </a:xfrm>
            <a:custGeom>
              <a:avLst/>
              <a:gdLst>
                <a:gd name="T0" fmla="*/ 16 w 33"/>
                <a:gd name="T1" fmla="*/ 0 h 34"/>
                <a:gd name="T2" fmla="*/ 23 w 33"/>
                <a:gd name="T3" fmla="*/ 2 h 34"/>
                <a:gd name="T4" fmla="*/ 28 w 33"/>
                <a:gd name="T5" fmla="*/ 6 h 34"/>
                <a:gd name="T6" fmla="*/ 32 w 33"/>
                <a:gd name="T7" fmla="*/ 11 h 34"/>
                <a:gd name="T8" fmla="*/ 33 w 33"/>
                <a:gd name="T9" fmla="*/ 17 h 34"/>
                <a:gd name="T10" fmla="*/ 32 w 33"/>
                <a:gd name="T11" fmla="*/ 23 h 34"/>
                <a:gd name="T12" fmla="*/ 28 w 33"/>
                <a:gd name="T13" fmla="*/ 29 h 34"/>
                <a:gd name="T14" fmla="*/ 23 w 33"/>
                <a:gd name="T15" fmla="*/ 32 h 34"/>
                <a:gd name="T16" fmla="*/ 16 w 33"/>
                <a:gd name="T17" fmla="*/ 34 h 34"/>
                <a:gd name="T18" fmla="*/ 10 w 33"/>
                <a:gd name="T19" fmla="*/ 32 h 34"/>
                <a:gd name="T20" fmla="*/ 5 w 33"/>
                <a:gd name="T21" fmla="*/ 29 h 34"/>
                <a:gd name="T22" fmla="*/ 1 w 33"/>
                <a:gd name="T23" fmla="*/ 23 h 34"/>
                <a:gd name="T24" fmla="*/ 0 w 33"/>
                <a:gd name="T25" fmla="*/ 17 h 34"/>
                <a:gd name="T26" fmla="*/ 1 w 33"/>
                <a:gd name="T27" fmla="*/ 11 h 34"/>
                <a:gd name="T28" fmla="*/ 5 w 33"/>
                <a:gd name="T29" fmla="*/ 6 h 34"/>
                <a:gd name="T30" fmla="*/ 10 w 33"/>
                <a:gd name="T31" fmla="*/ 2 h 34"/>
                <a:gd name="T32" fmla="*/ 16 w 33"/>
                <a:gd name="T33"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34">
                  <a:moveTo>
                    <a:pt x="16" y="0"/>
                  </a:moveTo>
                  <a:lnTo>
                    <a:pt x="23" y="2"/>
                  </a:lnTo>
                  <a:lnTo>
                    <a:pt x="28" y="6"/>
                  </a:lnTo>
                  <a:lnTo>
                    <a:pt x="32" y="11"/>
                  </a:lnTo>
                  <a:lnTo>
                    <a:pt x="33" y="17"/>
                  </a:lnTo>
                  <a:lnTo>
                    <a:pt x="32" y="23"/>
                  </a:lnTo>
                  <a:lnTo>
                    <a:pt x="28" y="29"/>
                  </a:lnTo>
                  <a:lnTo>
                    <a:pt x="23" y="32"/>
                  </a:lnTo>
                  <a:lnTo>
                    <a:pt x="16" y="34"/>
                  </a:lnTo>
                  <a:lnTo>
                    <a:pt x="10" y="32"/>
                  </a:lnTo>
                  <a:lnTo>
                    <a:pt x="5" y="29"/>
                  </a:lnTo>
                  <a:lnTo>
                    <a:pt x="1" y="23"/>
                  </a:lnTo>
                  <a:lnTo>
                    <a:pt x="0" y="17"/>
                  </a:lnTo>
                  <a:lnTo>
                    <a:pt x="1" y="11"/>
                  </a:lnTo>
                  <a:lnTo>
                    <a:pt x="5" y="6"/>
                  </a:lnTo>
                  <a:lnTo>
                    <a:pt x="10" y="2"/>
                  </a:lnTo>
                  <a:lnTo>
                    <a:pt x="16"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46">
              <a:extLst>
                <a:ext uri="{FF2B5EF4-FFF2-40B4-BE49-F238E27FC236}">
                  <a16:creationId xmlns:a16="http://schemas.microsoft.com/office/drawing/2014/main" id="{0A38FB38-87AD-D1E6-4A43-47F6964A727B}"/>
                </a:ext>
              </a:extLst>
            </p:cNvPr>
            <p:cNvSpPr>
              <a:spLocks/>
            </p:cNvSpPr>
            <p:nvPr/>
          </p:nvSpPr>
          <p:spPr bwMode="auto">
            <a:xfrm>
              <a:off x="654" y="1738"/>
              <a:ext cx="11" cy="12"/>
            </a:xfrm>
            <a:custGeom>
              <a:avLst/>
              <a:gdLst>
                <a:gd name="T0" fmla="*/ 16 w 33"/>
                <a:gd name="T1" fmla="*/ 0 h 35"/>
                <a:gd name="T2" fmla="*/ 23 w 33"/>
                <a:gd name="T3" fmla="*/ 1 h 35"/>
                <a:gd name="T4" fmla="*/ 28 w 33"/>
                <a:gd name="T5" fmla="*/ 5 h 35"/>
                <a:gd name="T6" fmla="*/ 32 w 33"/>
                <a:gd name="T7" fmla="*/ 10 h 35"/>
                <a:gd name="T8" fmla="*/ 33 w 33"/>
                <a:gd name="T9" fmla="*/ 17 h 35"/>
                <a:gd name="T10" fmla="*/ 32 w 33"/>
                <a:gd name="T11" fmla="*/ 24 h 35"/>
                <a:gd name="T12" fmla="*/ 28 w 33"/>
                <a:gd name="T13" fmla="*/ 29 h 35"/>
                <a:gd name="T14" fmla="*/ 23 w 33"/>
                <a:gd name="T15" fmla="*/ 33 h 35"/>
                <a:gd name="T16" fmla="*/ 16 w 33"/>
                <a:gd name="T17" fmla="*/ 35 h 35"/>
                <a:gd name="T18" fmla="*/ 10 w 33"/>
                <a:gd name="T19" fmla="*/ 33 h 35"/>
                <a:gd name="T20" fmla="*/ 5 w 33"/>
                <a:gd name="T21" fmla="*/ 29 h 35"/>
                <a:gd name="T22" fmla="*/ 1 w 33"/>
                <a:gd name="T23" fmla="*/ 24 h 35"/>
                <a:gd name="T24" fmla="*/ 0 w 33"/>
                <a:gd name="T25" fmla="*/ 17 h 35"/>
                <a:gd name="T26" fmla="*/ 1 w 33"/>
                <a:gd name="T27" fmla="*/ 10 h 35"/>
                <a:gd name="T28" fmla="*/ 5 w 33"/>
                <a:gd name="T29" fmla="*/ 5 h 35"/>
                <a:gd name="T30" fmla="*/ 10 w 33"/>
                <a:gd name="T31" fmla="*/ 1 h 35"/>
                <a:gd name="T32" fmla="*/ 16 w 33"/>
                <a:gd name="T33"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35">
                  <a:moveTo>
                    <a:pt x="16" y="0"/>
                  </a:moveTo>
                  <a:lnTo>
                    <a:pt x="23" y="1"/>
                  </a:lnTo>
                  <a:lnTo>
                    <a:pt x="28" y="5"/>
                  </a:lnTo>
                  <a:lnTo>
                    <a:pt x="32" y="10"/>
                  </a:lnTo>
                  <a:lnTo>
                    <a:pt x="33" y="17"/>
                  </a:lnTo>
                  <a:lnTo>
                    <a:pt x="32" y="24"/>
                  </a:lnTo>
                  <a:lnTo>
                    <a:pt x="28" y="29"/>
                  </a:lnTo>
                  <a:lnTo>
                    <a:pt x="23" y="33"/>
                  </a:lnTo>
                  <a:lnTo>
                    <a:pt x="16" y="35"/>
                  </a:lnTo>
                  <a:lnTo>
                    <a:pt x="10" y="33"/>
                  </a:lnTo>
                  <a:lnTo>
                    <a:pt x="5" y="29"/>
                  </a:lnTo>
                  <a:lnTo>
                    <a:pt x="1" y="24"/>
                  </a:lnTo>
                  <a:lnTo>
                    <a:pt x="0" y="17"/>
                  </a:lnTo>
                  <a:lnTo>
                    <a:pt x="1" y="10"/>
                  </a:lnTo>
                  <a:lnTo>
                    <a:pt x="5" y="5"/>
                  </a:lnTo>
                  <a:lnTo>
                    <a:pt x="10" y="1"/>
                  </a:lnTo>
                  <a:lnTo>
                    <a:pt x="16"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47">
              <a:extLst>
                <a:ext uri="{FF2B5EF4-FFF2-40B4-BE49-F238E27FC236}">
                  <a16:creationId xmlns:a16="http://schemas.microsoft.com/office/drawing/2014/main" id="{8503D44A-0192-7F57-1CDC-52911EE30639}"/>
                </a:ext>
              </a:extLst>
            </p:cNvPr>
            <p:cNvSpPr>
              <a:spLocks/>
            </p:cNvSpPr>
            <p:nvPr/>
          </p:nvSpPr>
          <p:spPr bwMode="auto">
            <a:xfrm>
              <a:off x="305" y="1815"/>
              <a:ext cx="12" cy="12"/>
            </a:xfrm>
            <a:custGeom>
              <a:avLst/>
              <a:gdLst>
                <a:gd name="T0" fmla="*/ 18 w 37"/>
                <a:gd name="T1" fmla="*/ 0 h 38"/>
                <a:gd name="T2" fmla="*/ 25 w 37"/>
                <a:gd name="T3" fmla="*/ 1 h 38"/>
                <a:gd name="T4" fmla="*/ 32 w 37"/>
                <a:gd name="T5" fmla="*/ 5 h 38"/>
                <a:gd name="T6" fmla="*/ 35 w 37"/>
                <a:gd name="T7" fmla="*/ 12 h 38"/>
                <a:gd name="T8" fmla="*/ 37 w 37"/>
                <a:gd name="T9" fmla="*/ 19 h 38"/>
                <a:gd name="T10" fmla="*/ 35 w 37"/>
                <a:gd name="T11" fmla="*/ 27 h 38"/>
                <a:gd name="T12" fmla="*/ 32 w 37"/>
                <a:gd name="T13" fmla="*/ 32 h 38"/>
                <a:gd name="T14" fmla="*/ 25 w 37"/>
                <a:gd name="T15" fmla="*/ 37 h 38"/>
                <a:gd name="T16" fmla="*/ 18 w 37"/>
                <a:gd name="T17" fmla="*/ 38 h 38"/>
                <a:gd name="T18" fmla="*/ 11 w 37"/>
                <a:gd name="T19" fmla="*/ 37 h 38"/>
                <a:gd name="T20" fmla="*/ 6 w 37"/>
                <a:gd name="T21" fmla="*/ 32 h 38"/>
                <a:gd name="T22" fmla="*/ 1 w 37"/>
                <a:gd name="T23" fmla="*/ 27 h 38"/>
                <a:gd name="T24" fmla="*/ 0 w 37"/>
                <a:gd name="T25" fmla="*/ 19 h 38"/>
                <a:gd name="T26" fmla="*/ 1 w 37"/>
                <a:gd name="T27" fmla="*/ 12 h 38"/>
                <a:gd name="T28" fmla="*/ 6 w 37"/>
                <a:gd name="T29" fmla="*/ 5 h 38"/>
                <a:gd name="T30" fmla="*/ 11 w 37"/>
                <a:gd name="T31" fmla="*/ 1 h 38"/>
                <a:gd name="T32" fmla="*/ 18 w 37"/>
                <a:gd name="T3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8">
                  <a:moveTo>
                    <a:pt x="18" y="0"/>
                  </a:moveTo>
                  <a:lnTo>
                    <a:pt x="25" y="1"/>
                  </a:lnTo>
                  <a:lnTo>
                    <a:pt x="32" y="5"/>
                  </a:lnTo>
                  <a:lnTo>
                    <a:pt x="35" y="12"/>
                  </a:lnTo>
                  <a:lnTo>
                    <a:pt x="37" y="19"/>
                  </a:lnTo>
                  <a:lnTo>
                    <a:pt x="35" y="27"/>
                  </a:lnTo>
                  <a:lnTo>
                    <a:pt x="32" y="32"/>
                  </a:lnTo>
                  <a:lnTo>
                    <a:pt x="25" y="37"/>
                  </a:lnTo>
                  <a:lnTo>
                    <a:pt x="18" y="38"/>
                  </a:lnTo>
                  <a:lnTo>
                    <a:pt x="11" y="37"/>
                  </a:lnTo>
                  <a:lnTo>
                    <a:pt x="6" y="32"/>
                  </a:lnTo>
                  <a:lnTo>
                    <a:pt x="1" y="27"/>
                  </a:lnTo>
                  <a:lnTo>
                    <a:pt x="0" y="19"/>
                  </a:lnTo>
                  <a:lnTo>
                    <a:pt x="1" y="12"/>
                  </a:lnTo>
                  <a:lnTo>
                    <a:pt x="6" y="5"/>
                  </a:lnTo>
                  <a:lnTo>
                    <a:pt x="11" y="1"/>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48">
              <a:extLst>
                <a:ext uri="{FF2B5EF4-FFF2-40B4-BE49-F238E27FC236}">
                  <a16:creationId xmlns:a16="http://schemas.microsoft.com/office/drawing/2014/main" id="{576D5BAD-CD1E-25B5-ECE8-A9512FE702BD}"/>
                </a:ext>
              </a:extLst>
            </p:cNvPr>
            <p:cNvSpPr>
              <a:spLocks/>
            </p:cNvSpPr>
            <p:nvPr/>
          </p:nvSpPr>
          <p:spPr bwMode="auto">
            <a:xfrm>
              <a:off x="341" y="1813"/>
              <a:ext cx="13" cy="13"/>
            </a:xfrm>
            <a:custGeom>
              <a:avLst/>
              <a:gdLst>
                <a:gd name="T0" fmla="*/ 18 w 37"/>
                <a:gd name="T1" fmla="*/ 0 h 39"/>
                <a:gd name="T2" fmla="*/ 26 w 37"/>
                <a:gd name="T3" fmla="*/ 2 h 39"/>
                <a:gd name="T4" fmla="*/ 32 w 37"/>
                <a:gd name="T5" fmla="*/ 5 h 39"/>
                <a:gd name="T6" fmla="*/ 36 w 37"/>
                <a:gd name="T7" fmla="*/ 12 h 39"/>
                <a:gd name="T8" fmla="*/ 37 w 37"/>
                <a:gd name="T9" fmla="*/ 19 h 39"/>
                <a:gd name="T10" fmla="*/ 36 w 37"/>
                <a:gd name="T11" fmla="*/ 27 h 39"/>
                <a:gd name="T12" fmla="*/ 32 w 37"/>
                <a:gd name="T13" fmla="*/ 33 h 39"/>
                <a:gd name="T14" fmla="*/ 26 w 37"/>
                <a:gd name="T15" fmla="*/ 37 h 39"/>
                <a:gd name="T16" fmla="*/ 18 w 37"/>
                <a:gd name="T17" fmla="*/ 39 h 39"/>
                <a:gd name="T18" fmla="*/ 11 w 37"/>
                <a:gd name="T19" fmla="*/ 37 h 39"/>
                <a:gd name="T20" fmla="*/ 6 w 37"/>
                <a:gd name="T21" fmla="*/ 33 h 39"/>
                <a:gd name="T22" fmla="*/ 1 w 37"/>
                <a:gd name="T23" fmla="*/ 27 h 39"/>
                <a:gd name="T24" fmla="*/ 0 w 37"/>
                <a:gd name="T25" fmla="*/ 19 h 39"/>
                <a:gd name="T26" fmla="*/ 1 w 37"/>
                <a:gd name="T27" fmla="*/ 12 h 39"/>
                <a:gd name="T28" fmla="*/ 6 w 37"/>
                <a:gd name="T29" fmla="*/ 5 h 39"/>
                <a:gd name="T30" fmla="*/ 11 w 37"/>
                <a:gd name="T31" fmla="*/ 2 h 39"/>
                <a:gd name="T32" fmla="*/ 18 w 37"/>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9">
                  <a:moveTo>
                    <a:pt x="18" y="0"/>
                  </a:moveTo>
                  <a:lnTo>
                    <a:pt x="26" y="2"/>
                  </a:lnTo>
                  <a:lnTo>
                    <a:pt x="32" y="5"/>
                  </a:lnTo>
                  <a:lnTo>
                    <a:pt x="36" y="12"/>
                  </a:lnTo>
                  <a:lnTo>
                    <a:pt x="37" y="19"/>
                  </a:lnTo>
                  <a:lnTo>
                    <a:pt x="36" y="27"/>
                  </a:lnTo>
                  <a:lnTo>
                    <a:pt x="32" y="33"/>
                  </a:lnTo>
                  <a:lnTo>
                    <a:pt x="26" y="37"/>
                  </a:lnTo>
                  <a:lnTo>
                    <a:pt x="18" y="39"/>
                  </a:lnTo>
                  <a:lnTo>
                    <a:pt x="11" y="37"/>
                  </a:lnTo>
                  <a:lnTo>
                    <a:pt x="6" y="33"/>
                  </a:lnTo>
                  <a:lnTo>
                    <a:pt x="1" y="27"/>
                  </a:lnTo>
                  <a:lnTo>
                    <a:pt x="0" y="19"/>
                  </a:lnTo>
                  <a:lnTo>
                    <a:pt x="1" y="12"/>
                  </a:lnTo>
                  <a:lnTo>
                    <a:pt x="6" y="5"/>
                  </a:lnTo>
                  <a:lnTo>
                    <a:pt x="11" y="2"/>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Rectangle 49">
              <a:extLst>
                <a:ext uri="{FF2B5EF4-FFF2-40B4-BE49-F238E27FC236}">
                  <a16:creationId xmlns:a16="http://schemas.microsoft.com/office/drawing/2014/main" id="{FDF74D20-9516-4139-5C5A-F888DD6D2B14}"/>
                </a:ext>
              </a:extLst>
            </p:cNvPr>
            <p:cNvSpPr>
              <a:spLocks noChangeArrowheads="1"/>
            </p:cNvSpPr>
            <p:nvPr/>
          </p:nvSpPr>
          <p:spPr bwMode="auto">
            <a:xfrm>
              <a:off x="389" y="1816"/>
              <a:ext cx="294" cy="11"/>
            </a:xfrm>
            <a:prstGeom prst="rect">
              <a:avLst/>
            </a:prstGeom>
            <a:solidFill>
              <a:srgbClr val="A8A5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Rectangle 50">
              <a:extLst>
                <a:ext uri="{FF2B5EF4-FFF2-40B4-BE49-F238E27FC236}">
                  <a16:creationId xmlns:a16="http://schemas.microsoft.com/office/drawing/2014/main" id="{84B7887F-CEBD-0569-936D-29A229566E81}"/>
                </a:ext>
              </a:extLst>
            </p:cNvPr>
            <p:cNvSpPr>
              <a:spLocks noChangeArrowheads="1"/>
            </p:cNvSpPr>
            <p:nvPr/>
          </p:nvSpPr>
          <p:spPr bwMode="auto">
            <a:xfrm>
              <a:off x="402" y="1816"/>
              <a:ext cx="57" cy="11"/>
            </a:xfrm>
            <a:prstGeom prst="rect">
              <a:avLst/>
            </a:prstGeom>
            <a:solidFill>
              <a:srgbClr val="FFF7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Rectangle 51">
              <a:extLst>
                <a:ext uri="{FF2B5EF4-FFF2-40B4-BE49-F238E27FC236}">
                  <a16:creationId xmlns:a16="http://schemas.microsoft.com/office/drawing/2014/main" id="{5CF920CA-3163-40AC-32E7-3B2B232FD0BD}"/>
                </a:ext>
              </a:extLst>
            </p:cNvPr>
            <p:cNvSpPr>
              <a:spLocks noChangeArrowheads="1"/>
            </p:cNvSpPr>
            <p:nvPr/>
          </p:nvSpPr>
          <p:spPr bwMode="auto">
            <a:xfrm>
              <a:off x="230" y="1909"/>
              <a:ext cx="281" cy="11"/>
            </a:xfrm>
            <a:prstGeom prst="rect">
              <a:avLst/>
            </a:prstGeom>
            <a:solidFill>
              <a:srgbClr val="C6B59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Rectangle 52">
              <a:extLst>
                <a:ext uri="{FF2B5EF4-FFF2-40B4-BE49-F238E27FC236}">
                  <a16:creationId xmlns:a16="http://schemas.microsoft.com/office/drawing/2014/main" id="{8F48B79A-F251-A114-51E3-C946E5D11828}"/>
                </a:ext>
              </a:extLst>
            </p:cNvPr>
            <p:cNvSpPr>
              <a:spLocks noChangeArrowheads="1"/>
            </p:cNvSpPr>
            <p:nvPr/>
          </p:nvSpPr>
          <p:spPr bwMode="auto">
            <a:xfrm>
              <a:off x="230" y="1912"/>
              <a:ext cx="210" cy="8"/>
            </a:xfrm>
            <a:prstGeom prst="rect">
              <a:avLst/>
            </a:prstGeom>
            <a:solidFill>
              <a:srgbClr val="E5E5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53">
              <a:extLst>
                <a:ext uri="{FF2B5EF4-FFF2-40B4-BE49-F238E27FC236}">
                  <a16:creationId xmlns:a16="http://schemas.microsoft.com/office/drawing/2014/main" id="{CDDE13C9-FDD2-AA43-11C3-885AD7C96E5D}"/>
                </a:ext>
              </a:extLst>
            </p:cNvPr>
            <p:cNvSpPr>
              <a:spLocks/>
            </p:cNvSpPr>
            <p:nvPr/>
          </p:nvSpPr>
          <p:spPr bwMode="auto">
            <a:xfrm>
              <a:off x="534" y="1867"/>
              <a:ext cx="106" cy="114"/>
            </a:xfrm>
            <a:custGeom>
              <a:avLst/>
              <a:gdLst>
                <a:gd name="T0" fmla="*/ 159 w 318"/>
                <a:gd name="T1" fmla="*/ 0 h 343"/>
                <a:gd name="T2" fmla="*/ 190 w 318"/>
                <a:gd name="T3" fmla="*/ 4 h 343"/>
                <a:gd name="T4" fmla="*/ 221 w 318"/>
                <a:gd name="T5" fmla="*/ 14 h 343"/>
                <a:gd name="T6" fmla="*/ 248 w 318"/>
                <a:gd name="T7" fmla="*/ 30 h 343"/>
                <a:gd name="T8" fmla="*/ 272 w 318"/>
                <a:gd name="T9" fmla="*/ 50 h 343"/>
                <a:gd name="T10" fmla="*/ 291 w 318"/>
                <a:gd name="T11" fmla="*/ 76 h 343"/>
                <a:gd name="T12" fmla="*/ 306 w 318"/>
                <a:gd name="T13" fmla="*/ 105 h 343"/>
                <a:gd name="T14" fmla="*/ 314 w 318"/>
                <a:gd name="T15" fmla="*/ 137 h 343"/>
                <a:gd name="T16" fmla="*/ 318 w 318"/>
                <a:gd name="T17" fmla="*/ 172 h 343"/>
                <a:gd name="T18" fmla="*/ 314 w 318"/>
                <a:gd name="T19" fmla="*/ 206 h 343"/>
                <a:gd name="T20" fmla="*/ 306 w 318"/>
                <a:gd name="T21" fmla="*/ 238 h 343"/>
                <a:gd name="T22" fmla="*/ 291 w 318"/>
                <a:gd name="T23" fmla="*/ 268 h 343"/>
                <a:gd name="T24" fmla="*/ 272 w 318"/>
                <a:gd name="T25" fmla="*/ 293 h 343"/>
                <a:gd name="T26" fmla="*/ 248 w 318"/>
                <a:gd name="T27" fmla="*/ 314 h 343"/>
                <a:gd name="T28" fmla="*/ 221 w 318"/>
                <a:gd name="T29" fmla="*/ 329 h 343"/>
                <a:gd name="T30" fmla="*/ 190 w 318"/>
                <a:gd name="T31" fmla="*/ 339 h 343"/>
                <a:gd name="T32" fmla="*/ 159 w 318"/>
                <a:gd name="T33" fmla="*/ 343 h 343"/>
                <a:gd name="T34" fmla="*/ 127 w 318"/>
                <a:gd name="T35" fmla="*/ 339 h 343"/>
                <a:gd name="T36" fmla="*/ 97 w 318"/>
                <a:gd name="T37" fmla="*/ 329 h 343"/>
                <a:gd name="T38" fmla="*/ 70 w 318"/>
                <a:gd name="T39" fmla="*/ 314 h 343"/>
                <a:gd name="T40" fmla="*/ 47 w 318"/>
                <a:gd name="T41" fmla="*/ 293 h 343"/>
                <a:gd name="T42" fmla="*/ 27 w 318"/>
                <a:gd name="T43" fmla="*/ 268 h 343"/>
                <a:gd name="T44" fmla="*/ 12 w 318"/>
                <a:gd name="T45" fmla="*/ 238 h 343"/>
                <a:gd name="T46" fmla="*/ 4 w 318"/>
                <a:gd name="T47" fmla="*/ 206 h 343"/>
                <a:gd name="T48" fmla="*/ 0 w 318"/>
                <a:gd name="T49" fmla="*/ 172 h 343"/>
                <a:gd name="T50" fmla="*/ 4 w 318"/>
                <a:gd name="T51" fmla="*/ 137 h 343"/>
                <a:gd name="T52" fmla="*/ 12 w 318"/>
                <a:gd name="T53" fmla="*/ 105 h 343"/>
                <a:gd name="T54" fmla="*/ 27 w 318"/>
                <a:gd name="T55" fmla="*/ 76 h 343"/>
                <a:gd name="T56" fmla="*/ 47 w 318"/>
                <a:gd name="T57" fmla="*/ 50 h 343"/>
                <a:gd name="T58" fmla="*/ 70 w 318"/>
                <a:gd name="T59" fmla="*/ 30 h 343"/>
                <a:gd name="T60" fmla="*/ 97 w 318"/>
                <a:gd name="T61" fmla="*/ 14 h 343"/>
                <a:gd name="T62" fmla="*/ 127 w 318"/>
                <a:gd name="T63" fmla="*/ 4 h 343"/>
                <a:gd name="T64" fmla="*/ 159 w 318"/>
                <a:gd name="T65" fmla="*/ 0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8" h="343">
                  <a:moveTo>
                    <a:pt x="159" y="0"/>
                  </a:moveTo>
                  <a:lnTo>
                    <a:pt x="190" y="4"/>
                  </a:lnTo>
                  <a:lnTo>
                    <a:pt x="221" y="14"/>
                  </a:lnTo>
                  <a:lnTo>
                    <a:pt x="248" y="30"/>
                  </a:lnTo>
                  <a:lnTo>
                    <a:pt x="272" y="50"/>
                  </a:lnTo>
                  <a:lnTo>
                    <a:pt x="291" y="76"/>
                  </a:lnTo>
                  <a:lnTo>
                    <a:pt x="306" y="105"/>
                  </a:lnTo>
                  <a:lnTo>
                    <a:pt x="314" y="137"/>
                  </a:lnTo>
                  <a:lnTo>
                    <a:pt x="318" y="172"/>
                  </a:lnTo>
                  <a:lnTo>
                    <a:pt x="314" y="206"/>
                  </a:lnTo>
                  <a:lnTo>
                    <a:pt x="306" y="238"/>
                  </a:lnTo>
                  <a:lnTo>
                    <a:pt x="291" y="268"/>
                  </a:lnTo>
                  <a:lnTo>
                    <a:pt x="272" y="293"/>
                  </a:lnTo>
                  <a:lnTo>
                    <a:pt x="248" y="314"/>
                  </a:lnTo>
                  <a:lnTo>
                    <a:pt x="221" y="329"/>
                  </a:lnTo>
                  <a:lnTo>
                    <a:pt x="190" y="339"/>
                  </a:lnTo>
                  <a:lnTo>
                    <a:pt x="159" y="343"/>
                  </a:lnTo>
                  <a:lnTo>
                    <a:pt x="127" y="339"/>
                  </a:lnTo>
                  <a:lnTo>
                    <a:pt x="97" y="329"/>
                  </a:lnTo>
                  <a:lnTo>
                    <a:pt x="70" y="314"/>
                  </a:lnTo>
                  <a:lnTo>
                    <a:pt x="47" y="293"/>
                  </a:lnTo>
                  <a:lnTo>
                    <a:pt x="27" y="268"/>
                  </a:lnTo>
                  <a:lnTo>
                    <a:pt x="12" y="238"/>
                  </a:lnTo>
                  <a:lnTo>
                    <a:pt x="4" y="206"/>
                  </a:lnTo>
                  <a:lnTo>
                    <a:pt x="0" y="172"/>
                  </a:lnTo>
                  <a:lnTo>
                    <a:pt x="4" y="137"/>
                  </a:lnTo>
                  <a:lnTo>
                    <a:pt x="12" y="105"/>
                  </a:lnTo>
                  <a:lnTo>
                    <a:pt x="27" y="76"/>
                  </a:lnTo>
                  <a:lnTo>
                    <a:pt x="47" y="50"/>
                  </a:lnTo>
                  <a:lnTo>
                    <a:pt x="70" y="30"/>
                  </a:lnTo>
                  <a:lnTo>
                    <a:pt x="97" y="14"/>
                  </a:lnTo>
                  <a:lnTo>
                    <a:pt x="127" y="4"/>
                  </a:lnTo>
                  <a:lnTo>
                    <a:pt x="1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54">
              <a:extLst>
                <a:ext uri="{FF2B5EF4-FFF2-40B4-BE49-F238E27FC236}">
                  <a16:creationId xmlns:a16="http://schemas.microsoft.com/office/drawing/2014/main" id="{A300E5FA-C70A-5EEB-C738-80D2B4FF2390}"/>
                </a:ext>
              </a:extLst>
            </p:cNvPr>
            <p:cNvSpPr>
              <a:spLocks/>
            </p:cNvSpPr>
            <p:nvPr/>
          </p:nvSpPr>
          <p:spPr bwMode="auto">
            <a:xfrm>
              <a:off x="22" y="1861"/>
              <a:ext cx="106" cy="115"/>
            </a:xfrm>
            <a:custGeom>
              <a:avLst/>
              <a:gdLst>
                <a:gd name="T0" fmla="*/ 160 w 319"/>
                <a:gd name="T1" fmla="*/ 0 h 344"/>
                <a:gd name="T2" fmla="*/ 192 w 319"/>
                <a:gd name="T3" fmla="*/ 3 h 344"/>
                <a:gd name="T4" fmla="*/ 222 w 319"/>
                <a:gd name="T5" fmla="*/ 14 h 344"/>
                <a:gd name="T6" fmla="*/ 249 w 319"/>
                <a:gd name="T7" fmla="*/ 29 h 344"/>
                <a:gd name="T8" fmla="*/ 273 w 319"/>
                <a:gd name="T9" fmla="*/ 49 h 344"/>
                <a:gd name="T10" fmla="*/ 292 w 319"/>
                <a:gd name="T11" fmla="*/ 75 h 344"/>
                <a:gd name="T12" fmla="*/ 307 w 319"/>
                <a:gd name="T13" fmla="*/ 104 h 344"/>
                <a:gd name="T14" fmla="*/ 316 w 319"/>
                <a:gd name="T15" fmla="*/ 136 h 344"/>
                <a:gd name="T16" fmla="*/ 319 w 319"/>
                <a:gd name="T17" fmla="*/ 171 h 344"/>
                <a:gd name="T18" fmla="*/ 316 w 319"/>
                <a:gd name="T19" fmla="*/ 205 h 344"/>
                <a:gd name="T20" fmla="*/ 307 w 319"/>
                <a:gd name="T21" fmla="*/ 237 h 344"/>
                <a:gd name="T22" fmla="*/ 292 w 319"/>
                <a:gd name="T23" fmla="*/ 267 h 344"/>
                <a:gd name="T24" fmla="*/ 273 w 319"/>
                <a:gd name="T25" fmla="*/ 292 h 344"/>
                <a:gd name="T26" fmla="*/ 249 w 319"/>
                <a:gd name="T27" fmla="*/ 314 h 344"/>
                <a:gd name="T28" fmla="*/ 222 w 319"/>
                <a:gd name="T29" fmla="*/ 330 h 344"/>
                <a:gd name="T30" fmla="*/ 192 w 319"/>
                <a:gd name="T31" fmla="*/ 340 h 344"/>
                <a:gd name="T32" fmla="*/ 160 w 319"/>
                <a:gd name="T33" fmla="*/ 344 h 344"/>
                <a:gd name="T34" fmla="*/ 128 w 319"/>
                <a:gd name="T35" fmla="*/ 340 h 344"/>
                <a:gd name="T36" fmla="*/ 98 w 319"/>
                <a:gd name="T37" fmla="*/ 330 h 344"/>
                <a:gd name="T38" fmla="*/ 71 w 319"/>
                <a:gd name="T39" fmla="*/ 314 h 344"/>
                <a:gd name="T40" fmla="*/ 47 w 319"/>
                <a:gd name="T41" fmla="*/ 292 h 344"/>
                <a:gd name="T42" fmla="*/ 27 w 319"/>
                <a:gd name="T43" fmla="*/ 267 h 344"/>
                <a:gd name="T44" fmla="*/ 12 w 319"/>
                <a:gd name="T45" fmla="*/ 237 h 344"/>
                <a:gd name="T46" fmla="*/ 4 w 319"/>
                <a:gd name="T47" fmla="*/ 205 h 344"/>
                <a:gd name="T48" fmla="*/ 0 w 319"/>
                <a:gd name="T49" fmla="*/ 171 h 344"/>
                <a:gd name="T50" fmla="*/ 4 w 319"/>
                <a:gd name="T51" fmla="*/ 136 h 344"/>
                <a:gd name="T52" fmla="*/ 12 w 319"/>
                <a:gd name="T53" fmla="*/ 104 h 344"/>
                <a:gd name="T54" fmla="*/ 27 w 319"/>
                <a:gd name="T55" fmla="*/ 75 h 344"/>
                <a:gd name="T56" fmla="*/ 47 w 319"/>
                <a:gd name="T57" fmla="*/ 49 h 344"/>
                <a:gd name="T58" fmla="*/ 71 w 319"/>
                <a:gd name="T59" fmla="*/ 29 h 344"/>
                <a:gd name="T60" fmla="*/ 98 w 319"/>
                <a:gd name="T61" fmla="*/ 14 h 344"/>
                <a:gd name="T62" fmla="*/ 128 w 319"/>
                <a:gd name="T63" fmla="*/ 3 h 344"/>
                <a:gd name="T64" fmla="*/ 160 w 319"/>
                <a:gd name="T65" fmla="*/ 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9" h="344">
                  <a:moveTo>
                    <a:pt x="160" y="0"/>
                  </a:moveTo>
                  <a:lnTo>
                    <a:pt x="192" y="3"/>
                  </a:lnTo>
                  <a:lnTo>
                    <a:pt x="222" y="14"/>
                  </a:lnTo>
                  <a:lnTo>
                    <a:pt x="249" y="29"/>
                  </a:lnTo>
                  <a:lnTo>
                    <a:pt x="273" y="49"/>
                  </a:lnTo>
                  <a:lnTo>
                    <a:pt x="292" y="75"/>
                  </a:lnTo>
                  <a:lnTo>
                    <a:pt x="307" y="104"/>
                  </a:lnTo>
                  <a:lnTo>
                    <a:pt x="316" y="136"/>
                  </a:lnTo>
                  <a:lnTo>
                    <a:pt x="319" y="171"/>
                  </a:lnTo>
                  <a:lnTo>
                    <a:pt x="316" y="205"/>
                  </a:lnTo>
                  <a:lnTo>
                    <a:pt x="307" y="237"/>
                  </a:lnTo>
                  <a:lnTo>
                    <a:pt x="292" y="267"/>
                  </a:lnTo>
                  <a:lnTo>
                    <a:pt x="273" y="292"/>
                  </a:lnTo>
                  <a:lnTo>
                    <a:pt x="249" y="314"/>
                  </a:lnTo>
                  <a:lnTo>
                    <a:pt x="222" y="330"/>
                  </a:lnTo>
                  <a:lnTo>
                    <a:pt x="192" y="340"/>
                  </a:lnTo>
                  <a:lnTo>
                    <a:pt x="160" y="344"/>
                  </a:lnTo>
                  <a:lnTo>
                    <a:pt x="128" y="340"/>
                  </a:lnTo>
                  <a:lnTo>
                    <a:pt x="98" y="330"/>
                  </a:lnTo>
                  <a:lnTo>
                    <a:pt x="71" y="314"/>
                  </a:lnTo>
                  <a:lnTo>
                    <a:pt x="47" y="292"/>
                  </a:lnTo>
                  <a:lnTo>
                    <a:pt x="27" y="267"/>
                  </a:lnTo>
                  <a:lnTo>
                    <a:pt x="12" y="237"/>
                  </a:lnTo>
                  <a:lnTo>
                    <a:pt x="4" y="205"/>
                  </a:lnTo>
                  <a:lnTo>
                    <a:pt x="0" y="171"/>
                  </a:lnTo>
                  <a:lnTo>
                    <a:pt x="4" y="136"/>
                  </a:lnTo>
                  <a:lnTo>
                    <a:pt x="12" y="104"/>
                  </a:lnTo>
                  <a:lnTo>
                    <a:pt x="27" y="75"/>
                  </a:lnTo>
                  <a:lnTo>
                    <a:pt x="47" y="49"/>
                  </a:lnTo>
                  <a:lnTo>
                    <a:pt x="71" y="29"/>
                  </a:lnTo>
                  <a:lnTo>
                    <a:pt x="98" y="14"/>
                  </a:lnTo>
                  <a:lnTo>
                    <a:pt x="128" y="3"/>
                  </a:lnTo>
                  <a:lnTo>
                    <a:pt x="1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55">
              <a:extLst>
                <a:ext uri="{FF2B5EF4-FFF2-40B4-BE49-F238E27FC236}">
                  <a16:creationId xmlns:a16="http://schemas.microsoft.com/office/drawing/2014/main" id="{BA685072-4A43-4FD1-364F-45414F2B8390}"/>
                </a:ext>
              </a:extLst>
            </p:cNvPr>
            <p:cNvSpPr>
              <a:spLocks/>
            </p:cNvSpPr>
            <p:nvPr/>
          </p:nvSpPr>
          <p:spPr bwMode="auto">
            <a:xfrm>
              <a:off x="541" y="1875"/>
              <a:ext cx="89" cy="95"/>
            </a:xfrm>
            <a:custGeom>
              <a:avLst/>
              <a:gdLst>
                <a:gd name="T0" fmla="*/ 133 w 267"/>
                <a:gd name="T1" fmla="*/ 0 h 287"/>
                <a:gd name="T2" fmla="*/ 160 w 267"/>
                <a:gd name="T3" fmla="*/ 3 h 287"/>
                <a:gd name="T4" fmla="*/ 184 w 267"/>
                <a:gd name="T5" fmla="*/ 12 h 287"/>
                <a:gd name="T6" fmla="*/ 208 w 267"/>
                <a:gd name="T7" fmla="*/ 25 h 287"/>
                <a:gd name="T8" fmla="*/ 227 w 267"/>
                <a:gd name="T9" fmla="*/ 43 h 287"/>
                <a:gd name="T10" fmla="*/ 243 w 267"/>
                <a:gd name="T11" fmla="*/ 63 h 287"/>
                <a:gd name="T12" fmla="*/ 256 w 267"/>
                <a:gd name="T13" fmla="*/ 87 h 287"/>
                <a:gd name="T14" fmla="*/ 264 w 267"/>
                <a:gd name="T15" fmla="*/ 114 h 287"/>
                <a:gd name="T16" fmla="*/ 267 w 267"/>
                <a:gd name="T17" fmla="*/ 144 h 287"/>
                <a:gd name="T18" fmla="*/ 264 w 267"/>
                <a:gd name="T19" fmla="*/ 172 h 287"/>
                <a:gd name="T20" fmla="*/ 256 w 267"/>
                <a:gd name="T21" fmla="*/ 199 h 287"/>
                <a:gd name="T22" fmla="*/ 243 w 267"/>
                <a:gd name="T23" fmla="*/ 223 h 287"/>
                <a:gd name="T24" fmla="*/ 227 w 267"/>
                <a:gd name="T25" fmla="*/ 245 h 287"/>
                <a:gd name="T26" fmla="*/ 208 w 267"/>
                <a:gd name="T27" fmla="*/ 263 h 287"/>
                <a:gd name="T28" fmla="*/ 184 w 267"/>
                <a:gd name="T29" fmla="*/ 276 h 287"/>
                <a:gd name="T30" fmla="*/ 160 w 267"/>
                <a:gd name="T31" fmla="*/ 284 h 287"/>
                <a:gd name="T32" fmla="*/ 133 w 267"/>
                <a:gd name="T33" fmla="*/ 287 h 287"/>
                <a:gd name="T34" fmla="*/ 106 w 267"/>
                <a:gd name="T35" fmla="*/ 284 h 287"/>
                <a:gd name="T36" fmla="*/ 81 w 267"/>
                <a:gd name="T37" fmla="*/ 276 h 287"/>
                <a:gd name="T38" fmla="*/ 59 w 267"/>
                <a:gd name="T39" fmla="*/ 263 h 287"/>
                <a:gd name="T40" fmla="*/ 40 w 267"/>
                <a:gd name="T41" fmla="*/ 245 h 287"/>
                <a:gd name="T42" fmla="*/ 24 w 267"/>
                <a:gd name="T43" fmla="*/ 223 h 287"/>
                <a:gd name="T44" fmla="*/ 11 w 267"/>
                <a:gd name="T45" fmla="*/ 199 h 287"/>
                <a:gd name="T46" fmla="*/ 3 w 267"/>
                <a:gd name="T47" fmla="*/ 172 h 287"/>
                <a:gd name="T48" fmla="*/ 0 w 267"/>
                <a:gd name="T49" fmla="*/ 144 h 287"/>
                <a:gd name="T50" fmla="*/ 3 w 267"/>
                <a:gd name="T51" fmla="*/ 114 h 287"/>
                <a:gd name="T52" fmla="*/ 11 w 267"/>
                <a:gd name="T53" fmla="*/ 87 h 287"/>
                <a:gd name="T54" fmla="*/ 24 w 267"/>
                <a:gd name="T55" fmla="*/ 63 h 287"/>
                <a:gd name="T56" fmla="*/ 40 w 267"/>
                <a:gd name="T57" fmla="*/ 43 h 287"/>
                <a:gd name="T58" fmla="*/ 59 w 267"/>
                <a:gd name="T59" fmla="*/ 25 h 287"/>
                <a:gd name="T60" fmla="*/ 81 w 267"/>
                <a:gd name="T61" fmla="*/ 12 h 287"/>
                <a:gd name="T62" fmla="*/ 106 w 267"/>
                <a:gd name="T63" fmla="*/ 3 h 287"/>
                <a:gd name="T64" fmla="*/ 133 w 267"/>
                <a:gd name="T65"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7" h="287">
                  <a:moveTo>
                    <a:pt x="133" y="0"/>
                  </a:moveTo>
                  <a:lnTo>
                    <a:pt x="160" y="3"/>
                  </a:lnTo>
                  <a:lnTo>
                    <a:pt x="184" y="12"/>
                  </a:lnTo>
                  <a:lnTo>
                    <a:pt x="208" y="25"/>
                  </a:lnTo>
                  <a:lnTo>
                    <a:pt x="227" y="43"/>
                  </a:lnTo>
                  <a:lnTo>
                    <a:pt x="243" y="63"/>
                  </a:lnTo>
                  <a:lnTo>
                    <a:pt x="256" y="87"/>
                  </a:lnTo>
                  <a:lnTo>
                    <a:pt x="264" y="114"/>
                  </a:lnTo>
                  <a:lnTo>
                    <a:pt x="267" y="144"/>
                  </a:lnTo>
                  <a:lnTo>
                    <a:pt x="264" y="172"/>
                  </a:lnTo>
                  <a:lnTo>
                    <a:pt x="256" y="199"/>
                  </a:lnTo>
                  <a:lnTo>
                    <a:pt x="243" y="223"/>
                  </a:lnTo>
                  <a:lnTo>
                    <a:pt x="227" y="245"/>
                  </a:lnTo>
                  <a:lnTo>
                    <a:pt x="208" y="263"/>
                  </a:lnTo>
                  <a:lnTo>
                    <a:pt x="184" y="276"/>
                  </a:lnTo>
                  <a:lnTo>
                    <a:pt x="160" y="284"/>
                  </a:lnTo>
                  <a:lnTo>
                    <a:pt x="133" y="287"/>
                  </a:lnTo>
                  <a:lnTo>
                    <a:pt x="106" y="284"/>
                  </a:lnTo>
                  <a:lnTo>
                    <a:pt x="81" y="276"/>
                  </a:lnTo>
                  <a:lnTo>
                    <a:pt x="59" y="263"/>
                  </a:lnTo>
                  <a:lnTo>
                    <a:pt x="40" y="245"/>
                  </a:lnTo>
                  <a:lnTo>
                    <a:pt x="24" y="223"/>
                  </a:lnTo>
                  <a:lnTo>
                    <a:pt x="11" y="199"/>
                  </a:lnTo>
                  <a:lnTo>
                    <a:pt x="3" y="172"/>
                  </a:lnTo>
                  <a:lnTo>
                    <a:pt x="0" y="144"/>
                  </a:lnTo>
                  <a:lnTo>
                    <a:pt x="3" y="114"/>
                  </a:lnTo>
                  <a:lnTo>
                    <a:pt x="11" y="87"/>
                  </a:lnTo>
                  <a:lnTo>
                    <a:pt x="24" y="63"/>
                  </a:lnTo>
                  <a:lnTo>
                    <a:pt x="40" y="43"/>
                  </a:lnTo>
                  <a:lnTo>
                    <a:pt x="59" y="25"/>
                  </a:lnTo>
                  <a:lnTo>
                    <a:pt x="81" y="12"/>
                  </a:lnTo>
                  <a:lnTo>
                    <a:pt x="106" y="3"/>
                  </a:lnTo>
                  <a:lnTo>
                    <a:pt x="133" y="0"/>
                  </a:lnTo>
                  <a:close/>
                </a:path>
              </a:pathLst>
            </a:custGeom>
            <a:solidFill>
              <a:srgbClr val="3023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56">
              <a:extLst>
                <a:ext uri="{FF2B5EF4-FFF2-40B4-BE49-F238E27FC236}">
                  <a16:creationId xmlns:a16="http://schemas.microsoft.com/office/drawing/2014/main" id="{D5B742BB-3AEE-B6FE-7B06-10FC41F51504}"/>
                </a:ext>
              </a:extLst>
            </p:cNvPr>
            <p:cNvSpPr>
              <a:spLocks/>
            </p:cNvSpPr>
            <p:nvPr/>
          </p:nvSpPr>
          <p:spPr bwMode="auto">
            <a:xfrm>
              <a:off x="30" y="1869"/>
              <a:ext cx="88" cy="96"/>
            </a:xfrm>
            <a:custGeom>
              <a:avLst/>
              <a:gdLst>
                <a:gd name="T0" fmla="*/ 132 w 265"/>
                <a:gd name="T1" fmla="*/ 0 h 286"/>
                <a:gd name="T2" fmla="*/ 159 w 265"/>
                <a:gd name="T3" fmla="*/ 2 h 286"/>
                <a:gd name="T4" fmla="*/ 184 w 265"/>
                <a:gd name="T5" fmla="*/ 11 h 286"/>
                <a:gd name="T6" fmla="*/ 207 w 265"/>
                <a:gd name="T7" fmla="*/ 24 h 286"/>
                <a:gd name="T8" fmla="*/ 227 w 265"/>
                <a:gd name="T9" fmla="*/ 42 h 286"/>
                <a:gd name="T10" fmla="*/ 243 w 265"/>
                <a:gd name="T11" fmla="*/ 64 h 286"/>
                <a:gd name="T12" fmla="*/ 255 w 265"/>
                <a:gd name="T13" fmla="*/ 88 h 286"/>
                <a:gd name="T14" fmla="*/ 262 w 265"/>
                <a:gd name="T15" fmla="*/ 115 h 286"/>
                <a:gd name="T16" fmla="*/ 265 w 265"/>
                <a:gd name="T17" fmla="*/ 143 h 286"/>
                <a:gd name="T18" fmla="*/ 262 w 265"/>
                <a:gd name="T19" fmla="*/ 173 h 286"/>
                <a:gd name="T20" fmla="*/ 255 w 265"/>
                <a:gd name="T21" fmla="*/ 199 h 286"/>
                <a:gd name="T22" fmla="*/ 243 w 265"/>
                <a:gd name="T23" fmla="*/ 224 h 286"/>
                <a:gd name="T24" fmla="*/ 227 w 265"/>
                <a:gd name="T25" fmla="*/ 244 h 286"/>
                <a:gd name="T26" fmla="*/ 207 w 265"/>
                <a:gd name="T27" fmla="*/ 262 h 286"/>
                <a:gd name="T28" fmla="*/ 184 w 265"/>
                <a:gd name="T29" fmla="*/ 275 h 286"/>
                <a:gd name="T30" fmla="*/ 159 w 265"/>
                <a:gd name="T31" fmla="*/ 284 h 286"/>
                <a:gd name="T32" fmla="*/ 132 w 265"/>
                <a:gd name="T33" fmla="*/ 286 h 286"/>
                <a:gd name="T34" fmla="*/ 105 w 265"/>
                <a:gd name="T35" fmla="*/ 284 h 286"/>
                <a:gd name="T36" fmla="*/ 81 w 265"/>
                <a:gd name="T37" fmla="*/ 275 h 286"/>
                <a:gd name="T38" fmla="*/ 57 w 265"/>
                <a:gd name="T39" fmla="*/ 262 h 286"/>
                <a:gd name="T40" fmla="*/ 39 w 265"/>
                <a:gd name="T41" fmla="*/ 244 h 286"/>
                <a:gd name="T42" fmla="*/ 22 w 265"/>
                <a:gd name="T43" fmla="*/ 224 h 286"/>
                <a:gd name="T44" fmla="*/ 9 w 265"/>
                <a:gd name="T45" fmla="*/ 199 h 286"/>
                <a:gd name="T46" fmla="*/ 2 w 265"/>
                <a:gd name="T47" fmla="*/ 173 h 286"/>
                <a:gd name="T48" fmla="*/ 0 w 265"/>
                <a:gd name="T49" fmla="*/ 143 h 286"/>
                <a:gd name="T50" fmla="*/ 2 w 265"/>
                <a:gd name="T51" fmla="*/ 115 h 286"/>
                <a:gd name="T52" fmla="*/ 9 w 265"/>
                <a:gd name="T53" fmla="*/ 88 h 286"/>
                <a:gd name="T54" fmla="*/ 22 w 265"/>
                <a:gd name="T55" fmla="*/ 64 h 286"/>
                <a:gd name="T56" fmla="*/ 39 w 265"/>
                <a:gd name="T57" fmla="*/ 42 h 286"/>
                <a:gd name="T58" fmla="*/ 57 w 265"/>
                <a:gd name="T59" fmla="*/ 24 h 286"/>
                <a:gd name="T60" fmla="*/ 81 w 265"/>
                <a:gd name="T61" fmla="*/ 11 h 286"/>
                <a:gd name="T62" fmla="*/ 105 w 265"/>
                <a:gd name="T63" fmla="*/ 2 h 286"/>
                <a:gd name="T64" fmla="*/ 132 w 265"/>
                <a:gd name="T65"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5" h="286">
                  <a:moveTo>
                    <a:pt x="132" y="0"/>
                  </a:moveTo>
                  <a:lnTo>
                    <a:pt x="159" y="2"/>
                  </a:lnTo>
                  <a:lnTo>
                    <a:pt x="184" y="11"/>
                  </a:lnTo>
                  <a:lnTo>
                    <a:pt x="207" y="24"/>
                  </a:lnTo>
                  <a:lnTo>
                    <a:pt x="227" y="42"/>
                  </a:lnTo>
                  <a:lnTo>
                    <a:pt x="243" y="64"/>
                  </a:lnTo>
                  <a:lnTo>
                    <a:pt x="255" y="88"/>
                  </a:lnTo>
                  <a:lnTo>
                    <a:pt x="262" y="115"/>
                  </a:lnTo>
                  <a:lnTo>
                    <a:pt x="265" y="143"/>
                  </a:lnTo>
                  <a:lnTo>
                    <a:pt x="262" y="173"/>
                  </a:lnTo>
                  <a:lnTo>
                    <a:pt x="255" y="199"/>
                  </a:lnTo>
                  <a:lnTo>
                    <a:pt x="243" y="224"/>
                  </a:lnTo>
                  <a:lnTo>
                    <a:pt x="227" y="244"/>
                  </a:lnTo>
                  <a:lnTo>
                    <a:pt x="207" y="262"/>
                  </a:lnTo>
                  <a:lnTo>
                    <a:pt x="184" y="275"/>
                  </a:lnTo>
                  <a:lnTo>
                    <a:pt x="159" y="284"/>
                  </a:lnTo>
                  <a:lnTo>
                    <a:pt x="132" y="286"/>
                  </a:lnTo>
                  <a:lnTo>
                    <a:pt x="105" y="284"/>
                  </a:lnTo>
                  <a:lnTo>
                    <a:pt x="81" y="275"/>
                  </a:lnTo>
                  <a:lnTo>
                    <a:pt x="57" y="262"/>
                  </a:lnTo>
                  <a:lnTo>
                    <a:pt x="39" y="244"/>
                  </a:lnTo>
                  <a:lnTo>
                    <a:pt x="22" y="224"/>
                  </a:lnTo>
                  <a:lnTo>
                    <a:pt x="9" y="199"/>
                  </a:lnTo>
                  <a:lnTo>
                    <a:pt x="2" y="173"/>
                  </a:lnTo>
                  <a:lnTo>
                    <a:pt x="0" y="143"/>
                  </a:lnTo>
                  <a:lnTo>
                    <a:pt x="2" y="115"/>
                  </a:lnTo>
                  <a:lnTo>
                    <a:pt x="9" y="88"/>
                  </a:lnTo>
                  <a:lnTo>
                    <a:pt x="22" y="64"/>
                  </a:lnTo>
                  <a:lnTo>
                    <a:pt x="39" y="42"/>
                  </a:lnTo>
                  <a:lnTo>
                    <a:pt x="57" y="24"/>
                  </a:lnTo>
                  <a:lnTo>
                    <a:pt x="81" y="11"/>
                  </a:lnTo>
                  <a:lnTo>
                    <a:pt x="105" y="2"/>
                  </a:lnTo>
                  <a:lnTo>
                    <a:pt x="132" y="0"/>
                  </a:lnTo>
                  <a:close/>
                </a:path>
              </a:pathLst>
            </a:custGeom>
            <a:solidFill>
              <a:srgbClr val="3023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57">
              <a:extLst>
                <a:ext uri="{FF2B5EF4-FFF2-40B4-BE49-F238E27FC236}">
                  <a16:creationId xmlns:a16="http://schemas.microsoft.com/office/drawing/2014/main" id="{5B24D558-8EDD-9F65-0E2D-AA1003B338B8}"/>
                </a:ext>
              </a:extLst>
            </p:cNvPr>
            <p:cNvSpPr>
              <a:spLocks/>
            </p:cNvSpPr>
            <p:nvPr/>
          </p:nvSpPr>
          <p:spPr bwMode="auto">
            <a:xfrm>
              <a:off x="557" y="1891"/>
              <a:ext cx="58" cy="63"/>
            </a:xfrm>
            <a:custGeom>
              <a:avLst/>
              <a:gdLst>
                <a:gd name="T0" fmla="*/ 87 w 174"/>
                <a:gd name="T1" fmla="*/ 0 h 188"/>
                <a:gd name="T2" fmla="*/ 104 w 174"/>
                <a:gd name="T3" fmla="*/ 2 h 188"/>
                <a:gd name="T4" fmla="*/ 121 w 174"/>
                <a:gd name="T5" fmla="*/ 8 h 188"/>
                <a:gd name="T6" fmla="*/ 136 w 174"/>
                <a:gd name="T7" fmla="*/ 17 h 188"/>
                <a:gd name="T8" fmla="*/ 148 w 174"/>
                <a:gd name="T9" fmla="*/ 27 h 188"/>
                <a:gd name="T10" fmla="*/ 160 w 174"/>
                <a:gd name="T11" fmla="*/ 41 h 188"/>
                <a:gd name="T12" fmla="*/ 167 w 174"/>
                <a:gd name="T13" fmla="*/ 58 h 188"/>
                <a:gd name="T14" fmla="*/ 173 w 174"/>
                <a:gd name="T15" fmla="*/ 75 h 188"/>
                <a:gd name="T16" fmla="*/ 174 w 174"/>
                <a:gd name="T17" fmla="*/ 94 h 188"/>
                <a:gd name="T18" fmla="*/ 173 w 174"/>
                <a:gd name="T19" fmla="*/ 113 h 188"/>
                <a:gd name="T20" fmla="*/ 167 w 174"/>
                <a:gd name="T21" fmla="*/ 131 h 188"/>
                <a:gd name="T22" fmla="*/ 160 w 174"/>
                <a:gd name="T23" fmla="*/ 146 h 188"/>
                <a:gd name="T24" fmla="*/ 148 w 174"/>
                <a:gd name="T25" fmla="*/ 160 h 188"/>
                <a:gd name="T26" fmla="*/ 136 w 174"/>
                <a:gd name="T27" fmla="*/ 172 h 188"/>
                <a:gd name="T28" fmla="*/ 121 w 174"/>
                <a:gd name="T29" fmla="*/ 181 h 188"/>
                <a:gd name="T30" fmla="*/ 104 w 174"/>
                <a:gd name="T31" fmla="*/ 187 h 188"/>
                <a:gd name="T32" fmla="*/ 87 w 174"/>
                <a:gd name="T33" fmla="*/ 188 h 188"/>
                <a:gd name="T34" fmla="*/ 69 w 174"/>
                <a:gd name="T35" fmla="*/ 187 h 188"/>
                <a:gd name="T36" fmla="*/ 53 w 174"/>
                <a:gd name="T37" fmla="*/ 181 h 188"/>
                <a:gd name="T38" fmla="*/ 38 w 174"/>
                <a:gd name="T39" fmla="*/ 172 h 188"/>
                <a:gd name="T40" fmla="*/ 26 w 174"/>
                <a:gd name="T41" fmla="*/ 160 h 188"/>
                <a:gd name="T42" fmla="*/ 15 w 174"/>
                <a:gd name="T43" fmla="*/ 146 h 188"/>
                <a:gd name="T44" fmla="*/ 6 w 174"/>
                <a:gd name="T45" fmla="*/ 131 h 188"/>
                <a:gd name="T46" fmla="*/ 1 w 174"/>
                <a:gd name="T47" fmla="*/ 113 h 188"/>
                <a:gd name="T48" fmla="*/ 0 w 174"/>
                <a:gd name="T49" fmla="*/ 94 h 188"/>
                <a:gd name="T50" fmla="*/ 1 w 174"/>
                <a:gd name="T51" fmla="*/ 75 h 188"/>
                <a:gd name="T52" fmla="*/ 6 w 174"/>
                <a:gd name="T53" fmla="*/ 58 h 188"/>
                <a:gd name="T54" fmla="*/ 15 w 174"/>
                <a:gd name="T55" fmla="*/ 41 h 188"/>
                <a:gd name="T56" fmla="*/ 26 w 174"/>
                <a:gd name="T57" fmla="*/ 27 h 188"/>
                <a:gd name="T58" fmla="*/ 38 w 174"/>
                <a:gd name="T59" fmla="*/ 17 h 188"/>
                <a:gd name="T60" fmla="*/ 53 w 174"/>
                <a:gd name="T61" fmla="*/ 8 h 188"/>
                <a:gd name="T62" fmla="*/ 69 w 174"/>
                <a:gd name="T63" fmla="*/ 2 h 188"/>
                <a:gd name="T64" fmla="*/ 87 w 174"/>
                <a:gd name="T65"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4" h="188">
                  <a:moveTo>
                    <a:pt x="87" y="0"/>
                  </a:moveTo>
                  <a:lnTo>
                    <a:pt x="104" y="2"/>
                  </a:lnTo>
                  <a:lnTo>
                    <a:pt x="121" y="8"/>
                  </a:lnTo>
                  <a:lnTo>
                    <a:pt x="136" y="17"/>
                  </a:lnTo>
                  <a:lnTo>
                    <a:pt x="148" y="27"/>
                  </a:lnTo>
                  <a:lnTo>
                    <a:pt x="160" y="41"/>
                  </a:lnTo>
                  <a:lnTo>
                    <a:pt x="167" y="58"/>
                  </a:lnTo>
                  <a:lnTo>
                    <a:pt x="173" y="75"/>
                  </a:lnTo>
                  <a:lnTo>
                    <a:pt x="174" y="94"/>
                  </a:lnTo>
                  <a:lnTo>
                    <a:pt x="173" y="113"/>
                  </a:lnTo>
                  <a:lnTo>
                    <a:pt x="167" y="131"/>
                  </a:lnTo>
                  <a:lnTo>
                    <a:pt x="160" y="146"/>
                  </a:lnTo>
                  <a:lnTo>
                    <a:pt x="148" y="160"/>
                  </a:lnTo>
                  <a:lnTo>
                    <a:pt x="136" y="172"/>
                  </a:lnTo>
                  <a:lnTo>
                    <a:pt x="121" y="181"/>
                  </a:lnTo>
                  <a:lnTo>
                    <a:pt x="104" y="187"/>
                  </a:lnTo>
                  <a:lnTo>
                    <a:pt x="87" y="188"/>
                  </a:lnTo>
                  <a:lnTo>
                    <a:pt x="69" y="187"/>
                  </a:lnTo>
                  <a:lnTo>
                    <a:pt x="53" y="181"/>
                  </a:lnTo>
                  <a:lnTo>
                    <a:pt x="38" y="172"/>
                  </a:lnTo>
                  <a:lnTo>
                    <a:pt x="26" y="160"/>
                  </a:lnTo>
                  <a:lnTo>
                    <a:pt x="15" y="146"/>
                  </a:lnTo>
                  <a:lnTo>
                    <a:pt x="6" y="131"/>
                  </a:lnTo>
                  <a:lnTo>
                    <a:pt x="1" y="113"/>
                  </a:lnTo>
                  <a:lnTo>
                    <a:pt x="0" y="94"/>
                  </a:lnTo>
                  <a:lnTo>
                    <a:pt x="1" y="75"/>
                  </a:lnTo>
                  <a:lnTo>
                    <a:pt x="6" y="58"/>
                  </a:lnTo>
                  <a:lnTo>
                    <a:pt x="15" y="41"/>
                  </a:lnTo>
                  <a:lnTo>
                    <a:pt x="26" y="27"/>
                  </a:lnTo>
                  <a:lnTo>
                    <a:pt x="38" y="17"/>
                  </a:lnTo>
                  <a:lnTo>
                    <a:pt x="53" y="8"/>
                  </a:lnTo>
                  <a:lnTo>
                    <a:pt x="69" y="2"/>
                  </a:lnTo>
                  <a:lnTo>
                    <a:pt x="87" y="0"/>
                  </a:lnTo>
                  <a:close/>
                </a:path>
              </a:pathLst>
            </a:custGeom>
            <a:solidFill>
              <a:srgbClr val="000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58">
              <a:extLst>
                <a:ext uri="{FF2B5EF4-FFF2-40B4-BE49-F238E27FC236}">
                  <a16:creationId xmlns:a16="http://schemas.microsoft.com/office/drawing/2014/main" id="{E6215FDA-1241-95C5-3D04-CC6B83A7C007}"/>
                </a:ext>
              </a:extLst>
            </p:cNvPr>
            <p:cNvSpPr>
              <a:spLocks/>
            </p:cNvSpPr>
            <p:nvPr/>
          </p:nvSpPr>
          <p:spPr bwMode="auto">
            <a:xfrm>
              <a:off x="45" y="1886"/>
              <a:ext cx="58" cy="63"/>
            </a:xfrm>
            <a:custGeom>
              <a:avLst/>
              <a:gdLst>
                <a:gd name="T0" fmla="*/ 87 w 174"/>
                <a:gd name="T1" fmla="*/ 0 h 188"/>
                <a:gd name="T2" fmla="*/ 106 w 174"/>
                <a:gd name="T3" fmla="*/ 1 h 188"/>
                <a:gd name="T4" fmla="*/ 122 w 174"/>
                <a:gd name="T5" fmla="*/ 7 h 188"/>
                <a:gd name="T6" fmla="*/ 136 w 174"/>
                <a:gd name="T7" fmla="*/ 16 h 188"/>
                <a:gd name="T8" fmla="*/ 150 w 174"/>
                <a:gd name="T9" fmla="*/ 28 h 188"/>
                <a:gd name="T10" fmla="*/ 160 w 174"/>
                <a:gd name="T11" fmla="*/ 42 h 188"/>
                <a:gd name="T12" fmla="*/ 168 w 174"/>
                <a:gd name="T13" fmla="*/ 57 h 188"/>
                <a:gd name="T14" fmla="*/ 173 w 174"/>
                <a:gd name="T15" fmla="*/ 75 h 188"/>
                <a:gd name="T16" fmla="*/ 174 w 174"/>
                <a:gd name="T17" fmla="*/ 94 h 188"/>
                <a:gd name="T18" fmla="*/ 173 w 174"/>
                <a:gd name="T19" fmla="*/ 114 h 188"/>
                <a:gd name="T20" fmla="*/ 168 w 174"/>
                <a:gd name="T21" fmla="*/ 130 h 188"/>
                <a:gd name="T22" fmla="*/ 160 w 174"/>
                <a:gd name="T23" fmla="*/ 147 h 188"/>
                <a:gd name="T24" fmla="*/ 150 w 174"/>
                <a:gd name="T25" fmla="*/ 160 h 188"/>
                <a:gd name="T26" fmla="*/ 136 w 174"/>
                <a:gd name="T27" fmla="*/ 171 h 188"/>
                <a:gd name="T28" fmla="*/ 122 w 174"/>
                <a:gd name="T29" fmla="*/ 180 h 188"/>
                <a:gd name="T30" fmla="*/ 106 w 174"/>
                <a:gd name="T31" fmla="*/ 186 h 188"/>
                <a:gd name="T32" fmla="*/ 87 w 174"/>
                <a:gd name="T33" fmla="*/ 188 h 188"/>
                <a:gd name="T34" fmla="*/ 70 w 174"/>
                <a:gd name="T35" fmla="*/ 186 h 188"/>
                <a:gd name="T36" fmla="*/ 53 w 174"/>
                <a:gd name="T37" fmla="*/ 180 h 188"/>
                <a:gd name="T38" fmla="*/ 38 w 174"/>
                <a:gd name="T39" fmla="*/ 171 h 188"/>
                <a:gd name="T40" fmla="*/ 26 w 174"/>
                <a:gd name="T41" fmla="*/ 160 h 188"/>
                <a:gd name="T42" fmla="*/ 15 w 174"/>
                <a:gd name="T43" fmla="*/ 147 h 188"/>
                <a:gd name="T44" fmla="*/ 7 w 174"/>
                <a:gd name="T45" fmla="*/ 130 h 188"/>
                <a:gd name="T46" fmla="*/ 1 w 174"/>
                <a:gd name="T47" fmla="*/ 114 h 188"/>
                <a:gd name="T48" fmla="*/ 0 w 174"/>
                <a:gd name="T49" fmla="*/ 94 h 188"/>
                <a:gd name="T50" fmla="*/ 1 w 174"/>
                <a:gd name="T51" fmla="*/ 75 h 188"/>
                <a:gd name="T52" fmla="*/ 7 w 174"/>
                <a:gd name="T53" fmla="*/ 57 h 188"/>
                <a:gd name="T54" fmla="*/ 15 w 174"/>
                <a:gd name="T55" fmla="*/ 42 h 188"/>
                <a:gd name="T56" fmla="*/ 26 w 174"/>
                <a:gd name="T57" fmla="*/ 28 h 188"/>
                <a:gd name="T58" fmla="*/ 38 w 174"/>
                <a:gd name="T59" fmla="*/ 16 h 188"/>
                <a:gd name="T60" fmla="*/ 53 w 174"/>
                <a:gd name="T61" fmla="*/ 7 h 188"/>
                <a:gd name="T62" fmla="*/ 70 w 174"/>
                <a:gd name="T63" fmla="*/ 1 h 188"/>
                <a:gd name="T64" fmla="*/ 87 w 174"/>
                <a:gd name="T65"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4" h="188">
                  <a:moveTo>
                    <a:pt x="87" y="0"/>
                  </a:moveTo>
                  <a:lnTo>
                    <a:pt x="106" y="1"/>
                  </a:lnTo>
                  <a:lnTo>
                    <a:pt x="122" y="7"/>
                  </a:lnTo>
                  <a:lnTo>
                    <a:pt x="136" y="16"/>
                  </a:lnTo>
                  <a:lnTo>
                    <a:pt x="150" y="28"/>
                  </a:lnTo>
                  <a:lnTo>
                    <a:pt x="160" y="42"/>
                  </a:lnTo>
                  <a:lnTo>
                    <a:pt x="168" y="57"/>
                  </a:lnTo>
                  <a:lnTo>
                    <a:pt x="173" y="75"/>
                  </a:lnTo>
                  <a:lnTo>
                    <a:pt x="174" y="94"/>
                  </a:lnTo>
                  <a:lnTo>
                    <a:pt x="173" y="114"/>
                  </a:lnTo>
                  <a:lnTo>
                    <a:pt x="168" y="130"/>
                  </a:lnTo>
                  <a:lnTo>
                    <a:pt x="160" y="147"/>
                  </a:lnTo>
                  <a:lnTo>
                    <a:pt x="150" y="160"/>
                  </a:lnTo>
                  <a:lnTo>
                    <a:pt x="136" y="171"/>
                  </a:lnTo>
                  <a:lnTo>
                    <a:pt x="122" y="180"/>
                  </a:lnTo>
                  <a:lnTo>
                    <a:pt x="106" y="186"/>
                  </a:lnTo>
                  <a:lnTo>
                    <a:pt x="87" y="188"/>
                  </a:lnTo>
                  <a:lnTo>
                    <a:pt x="70" y="186"/>
                  </a:lnTo>
                  <a:lnTo>
                    <a:pt x="53" y="180"/>
                  </a:lnTo>
                  <a:lnTo>
                    <a:pt x="38" y="171"/>
                  </a:lnTo>
                  <a:lnTo>
                    <a:pt x="26" y="160"/>
                  </a:lnTo>
                  <a:lnTo>
                    <a:pt x="15" y="147"/>
                  </a:lnTo>
                  <a:lnTo>
                    <a:pt x="7" y="130"/>
                  </a:lnTo>
                  <a:lnTo>
                    <a:pt x="1" y="114"/>
                  </a:lnTo>
                  <a:lnTo>
                    <a:pt x="0" y="94"/>
                  </a:lnTo>
                  <a:lnTo>
                    <a:pt x="1" y="75"/>
                  </a:lnTo>
                  <a:lnTo>
                    <a:pt x="7" y="57"/>
                  </a:lnTo>
                  <a:lnTo>
                    <a:pt x="15" y="42"/>
                  </a:lnTo>
                  <a:lnTo>
                    <a:pt x="26" y="28"/>
                  </a:lnTo>
                  <a:lnTo>
                    <a:pt x="38" y="16"/>
                  </a:lnTo>
                  <a:lnTo>
                    <a:pt x="53" y="7"/>
                  </a:lnTo>
                  <a:lnTo>
                    <a:pt x="70" y="1"/>
                  </a:lnTo>
                  <a:lnTo>
                    <a:pt x="87" y="0"/>
                  </a:lnTo>
                  <a:close/>
                </a:path>
              </a:pathLst>
            </a:custGeom>
            <a:solidFill>
              <a:srgbClr val="000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59">
              <a:extLst>
                <a:ext uri="{FF2B5EF4-FFF2-40B4-BE49-F238E27FC236}">
                  <a16:creationId xmlns:a16="http://schemas.microsoft.com/office/drawing/2014/main" id="{CD11BBA5-FF8D-2546-FC9A-3B7B2D5BED0C}"/>
                </a:ext>
              </a:extLst>
            </p:cNvPr>
            <p:cNvSpPr>
              <a:spLocks/>
            </p:cNvSpPr>
            <p:nvPr/>
          </p:nvSpPr>
          <p:spPr bwMode="auto">
            <a:xfrm>
              <a:off x="560" y="1895"/>
              <a:ext cx="50" cy="54"/>
            </a:xfrm>
            <a:custGeom>
              <a:avLst/>
              <a:gdLst>
                <a:gd name="T0" fmla="*/ 76 w 151"/>
                <a:gd name="T1" fmla="*/ 0 h 162"/>
                <a:gd name="T2" fmla="*/ 91 w 151"/>
                <a:gd name="T3" fmla="*/ 1 h 162"/>
                <a:gd name="T4" fmla="*/ 105 w 151"/>
                <a:gd name="T5" fmla="*/ 6 h 162"/>
                <a:gd name="T6" fmla="*/ 118 w 151"/>
                <a:gd name="T7" fmla="*/ 14 h 162"/>
                <a:gd name="T8" fmla="*/ 129 w 151"/>
                <a:gd name="T9" fmla="*/ 23 h 162"/>
                <a:gd name="T10" fmla="*/ 138 w 151"/>
                <a:gd name="T11" fmla="*/ 36 h 162"/>
                <a:gd name="T12" fmla="*/ 145 w 151"/>
                <a:gd name="T13" fmla="*/ 48 h 162"/>
                <a:gd name="T14" fmla="*/ 150 w 151"/>
                <a:gd name="T15" fmla="*/ 64 h 162"/>
                <a:gd name="T16" fmla="*/ 151 w 151"/>
                <a:gd name="T17" fmla="*/ 80 h 162"/>
                <a:gd name="T18" fmla="*/ 150 w 151"/>
                <a:gd name="T19" fmla="*/ 97 h 162"/>
                <a:gd name="T20" fmla="*/ 145 w 151"/>
                <a:gd name="T21" fmla="*/ 112 h 162"/>
                <a:gd name="T22" fmla="*/ 138 w 151"/>
                <a:gd name="T23" fmla="*/ 127 h 162"/>
                <a:gd name="T24" fmla="*/ 129 w 151"/>
                <a:gd name="T25" fmla="*/ 138 h 162"/>
                <a:gd name="T26" fmla="*/ 118 w 151"/>
                <a:gd name="T27" fmla="*/ 148 h 162"/>
                <a:gd name="T28" fmla="*/ 105 w 151"/>
                <a:gd name="T29" fmla="*/ 156 h 162"/>
                <a:gd name="T30" fmla="*/ 91 w 151"/>
                <a:gd name="T31" fmla="*/ 161 h 162"/>
                <a:gd name="T32" fmla="*/ 76 w 151"/>
                <a:gd name="T33" fmla="*/ 162 h 162"/>
                <a:gd name="T34" fmla="*/ 61 w 151"/>
                <a:gd name="T35" fmla="*/ 161 h 162"/>
                <a:gd name="T36" fmla="*/ 46 w 151"/>
                <a:gd name="T37" fmla="*/ 156 h 162"/>
                <a:gd name="T38" fmla="*/ 33 w 151"/>
                <a:gd name="T39" fmla="*/ 148 h 162"/>
                <a:gd name="T40" fmla="*/ 22 w 151"/>
                <a:gd name="T41" fmla="*/ 138 h 162"/>
                <a:gd name="T42" fmla="*/ 13 w 151"/>
                <a:gd name="T43" fmla="*/ 127 h 162"/>
                <a:gd name="T44" fmla="*/ 6 w 151"/>
                <a:gd name="T45" fmla="*/ 112 h 162"/>
                <a:gd name="T46" fmla="*/ 1 w 151"/>
                <a:gd name="T47" fmla="*/ 97 h 162"/>
                <a:gd name="T48" fmla="*/ 0 w 151"/>
                <a:gd name="T49" fmla="*/ 80 h 162"/>
                <a:gd name="T50" fmla="*/ 1 w 151"/>
                <a:gd name="T51" fmla="*/ 64 h 162"/>
                <a:gd name="T52" fmla="*/ 6 w 151"/>
                <a:gd name="T53" fmla="*/ 48 h 162"/>
                <a:gd name="T54" fmla="*/ 13 w 151"/>
                <a:gd name="T55" fmla="*/ 36 h 162"/>
                <a:gd name="T56" fmla="*/ 22 w 151"/>
                <a:gd name="T57" fmla="*/ 23 h 162"/>
                <a:gd name="T58" fmla="*/ 33 w 151"/>
                <a:gd name="T59" fmla="*/ 14 h 162"/>
                <a:gd name="T60" fmla="*/ 46 w 151"/>
                <a:gd name="T61" fmla="*/ 6 h 162"/>
                <a:gd name="T62" fmla="*/ 61 w 151"/>
                <a:gd name="T63" fmla="*/ 1 h 162"/>
                <a:gd name="T64" fmla="*/ 76 w 151"/>
                <a:gd name="T6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1" h="162">
                  <a:moveTo>
                    <a:pt x="76" y="0"/>
                  </a:moveTo>
                  <a:lnTo>
                    <a:pt x="91" y="1"/>
                  </a:lnTo>
                  <a:lnTo>
                    <a:pt x="105" y="6"/>
                  </a:lnTo>
                  <a:lnTo>
                    <a:pt x="118" y="14"/>
                  </a:lnTo>
                  <a:lnTo>
                    <a:pt x="129" y="23"/>
                  </a:lnTo>
                  <a:lnTo>
                    <a:pt x="138" y="36"/>
                  </a:lnTo>
                  <a:lnTo>
                    <a:pt x="145" y="48"/>
                  </a:lnTo>
                  <a:lnTo>
                    <a:pt x="150" y="64"/>
                  </a:lnTo>
                  <a:lnTo>
                    <a:pt x="151" y="80"/>
                  </a:lnTo>
                  <a:lnTo>
                    <a:pt x="150" y="97"/>
                  </a:lnTo>
                  <a:lnTo>
                    <a:pt x="145" y="112"/>
                  </a:lnTo>
                  <a:lnTo>
                    <a:pt x="138" y="127"/>
                  </a:lnTo>
                  <a:lnTo>
                    <a:pt x="129" y="138"/>
                  </a:lnTo>
                  <a:lnTo>
                    <a:pt x="118" y="148"/>
                  </a:lnTo>
                  <a:lnTo>
                    <a:pt x="105" y="156"/>
                  </a:lnTo>
                  <a:lnTo>
                    <a:pt x="91" y="161"/>
                  </a:lnTo>
                  <a:lnTo>
                    <a:pt x="76" y="162"/>
                  </a:lnTo>
                  <a:lnTo>
                    <a:pt x="61" y="161"/>
                  </a:lnTo>
                  <a:lnTo>
                    <a:pt x="46" y="156"/>
                  </a:lnTo>
                  <a:lnTo>
                    <a:pt x="33" y="148"/>
                  </a:lnTo>
                  <a:lnTo>
                    <a:pt x="22" y="138"/>
                  </a:lnTo>
                  <a:lnTo>
                    <a:pt x="13" y="127"/>
                  </a:lnTo>
                  <a:lnTo>
                    <a:pt x="6" y="112"/>
                  </a:lnTo>
                  <a:lnTo>
                    <a:pt x="1" y="97"/>
                  </a:lnTo>
                  <a:lnTo>
                    <a:pt x="0" y="80"/>
                  </a:lnTo>
                  <a:lnTo>
                    <a:pt x="1" y="64"/>
                  </a:lnTo>
                  <a:lnTo>
                    <a:pt x="6" y="48"/>
                  </a:lnTo>
                  <a:lnTo>
                    <a:pt x="13" y="36"/>
                  </a:lnTo>
                  <a:lnTo>
                    <a:pt x="22" y="23"/>
                  </a:lnTo>
                  <a:lnTo>
                    <a:pt x="33" y="14"/>
                  </a:lnTo>
                  <a:lnTo>
                    <a:pt x="46" y="6"/>
                  </a:lnTo>
                  <a:lnTo>
                    <a:pt x="61" y="1"/>
                  </a:lnTo>
                  <a:lnTo>
                    <a:pt x="7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60">
              <a:extLst>
                <a:ext uri="{FF2B5EF4-FFF2-40B4-BE49-F238E27FC236}">
                  <a16:creationId xmlns:a16="http://schemas.microsoft.com/office/drawing/2014/main" id="{C317FB15-33F9-9EE3-4D66-5AAA62C6AC5A}"/>
                </a:ext>
              </a:extLst>
            </p:cNvPr>
            <p:cNvSpPr>
              <a:spLocks/>
            </p:cNvSpPr>
            <p:nvPr/>
          </p:nvSpPr>
          <p:spPr bwMode="auto">
            <a:xfrm>
              <a:off x="49" y="1890"/>
              <a:ext cx="50" cy="54"/>
            </a:xfrm>
            <a:custGeom>
              <a:avLst/>
              <a:gdLst>
                <a:gd name="T0" fmla="*/ 76 w 151"/>
                <a:gd name="T1" fmla="*/ 0 h 164"/>
                <a:gd name="T2" fmla="*/ 91 w 151"/>
                <a:gd name="T3" fmla="*/ 2 h 164"/>
                <a:gd name="T4" fmla="*/ 106 w 151"/>
                <a:gd name="T5" fmla="*/ 7 h 164"/>
                <a:gd name="T6" fmla="*/ 118 w 151"/>
                <a:gd name="T7" fmla="*/ 14 h 164"/>
                <a:gd name="T8" fmla="*/ 129 w 151"/>
                <a:gd name="T9" fmla="*/ 25 h 164"/>
                <a:gd name="T10" fmla="*/ 139 w 151"/>
                <a:gd name="T11" fmla="*/ 36 h 164"/>
                <a:gd name="T12" fmla="*/ 145 w 151"/>
                <a:gd name="T13" fmla="*/ 50 h 164"/>
                <a:gd name="T14" fmla="*/ 150 w 151"/>
                <a:gd name="T15" fmla="*/ 65 h 164"/>
                <a:gd name="T16" fmla="*/ 151 w 151"/>
                <a:gd name="T17" fmla="*/ 82 h 164"/>
                <a:gd name="T18" fmla="*/ 150 w 151"/>
                <a:gd name="T19" fmla="*/ 99 h 164"/>
                <a:gd name="T20" fmla="*/ 145 w 151"/>
                <a:gd name="T21" fmla="*/ 114 h 164"/>
                <a:gd name="T22" fmla="*/ 139 w 151"/>
                <a:gd name="T23" fmla="*/ 128 h 164"/>
                <a:gd name="T24" fmla="*/ 129 w 151"/>
                <a:gd name="T25" fmla="*/ 140 h 164"/>
                <a:gd name="T26" fmla="*/ 118 w 151"/>
                <a:gd name="T27" fmla="*/ 150 h 164"/>
                <a:gd name="T28" fmla="*/ 106 w 151"/>
                <a:gd name="T29" fmla="*/ 158 h 164"/>
                <a:gd name="T30" fmla="*/ 91 w 151"/>
                <a:gd name="T31" fmla="*/ 163 h 164"/>
                <a:gd name="T32" fmla="*/ 76 w 151"/>
                <a:gd name="T33" fmla="*/ 164 h 164"/>
                <a:gd name="T34" fmla="*/ 61 w 151"/>
                <a:gd name="T35" fmla="*/ 163 h 164"/>
                <a:gd name="T36" fmla="*/ 47 w 151"/>
                <a:gd name="T37" fmla="*/ 158 h 164"/>
                <a:gd name="T38" fmla="*/ 33 w 151"/>
                <a:gd name="T39" fmla="*/ 150 h 164"/>
                <a:gd name="T40" fmla="*/ 22 w 151"/>
                <a:gd name="T41" fmla="*/ 140 h 164"/>
                <a:gd name="T42" fmla="*/ 14 w 151"/>
                <a:gd name="T43" fmla="*/ 128 h 164"/>
                <a:gd name="T44" fmla="*/ 6 w 151"/>
                <a:gd name="T45" fmla="*/ 114 h 164"/>
                <a:gd name="T46" fmla="*/ 1 w 151"/>
                <a:gd name="T47" fmla="*/ 99 h 164"/>
                <a:gd name="T48" fmla="*/ 0 w 151"/>
                <a:gd name="T49" fmla="*/ 82 h 164"/>
                <a:gd name="T50" fmla="*/ 1 w 151"/>
                <a:gd name="T51" fmla="*/ 65 h 164"/>
                <a:gd name="T52" fmla="*/ 6 w 151"/>
                <a:gd name="T53" fmla="*/ 50 h 164"/>
                <a:gd name="T54" fmla="*/ 14 w 151"/>
                <a:gd name="T55" fmla="*/ 36 h 164"/>
                <a:gd name="T56" fmla="*/ 22 w 151"/>
                <a:gd name="T57" fmla="*/ 25 h 164"/>
                <a:gd name="T58" fmla="*/ 33 w 151"/>
                <a:gd name="T59" fmla="*/ 14 h 164"/>
                <a:gd name="T60" fmla="*/ 47 w 151"/>
                <a:gd name="T61" fmla="*/ 7 h 164"/>
                <a:gd name="T62" fmla="*/ 61 w 151"/>
                <a:gd name="T63" fmla="*/ 2 h 164"/>
                <a:gd name="T64" fmla="*/ 76 w 151"/>
                <a:gd name="T65"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1" h="164">
                  <a:moveTo>
                    <a:pt x="76" y="0"/>
                  </a:moveTo>
                  <a:lnTo>
                    <a:pt x="91" y="2"/>
                  </a:lnTo>
                  <a:lnTo>
                    <a:pt x="106" y="7"/>
                  </a:lnTo>
                  <a:lnTo>
                    <a:pt x="118" y="14"/>
                  </a:lnTo>
                  <a:lnTo>
                    <a:pt x="129" y="25"/>
                  </a:lnTo>
                  <a:lnTo>
                    <a:pt x="139" y="36"/>
                  </a:lnTo>
                  <a:lnTo>
                    <a:pt x="145" y="50"/>
                  </a:lnTo>
                  <a:lnTo>
                    <a:pt x="150" y="65"/>
                  </a:lnTo>
                  <a:lnTo>
                    <a:pt x="151" y="82"/>
                  </a:lnTo>
                  <a:lnTo>
                    <a:pt x="150" y="99"/>
                  </a:lnTo>
                  <a:lnTo>
                    <a:pt x="145" y="114"/>
                  </a:lnTo>
                  <a:lnTo>
                    <a:pt x="139" y="128"/>
                  </a:lnTo>
                  <a:lnTo>
                    <a:pt x="129" y="140"/>
                  </a:lnTo>
                  <a:lnTo>
                    <a:pt x="118" y="150"/>
                  </a:lnTo>
                  <a:lnTo>
                    <a:pt x="106" y="158"/>
                  </a:lnTo>
                  <a:lnTo>
                    <a:pt x="91" y="163"/>
                  </a:lnTo>
                  <a:lnTo>
                    <a:pt x="76" y="164"/>
                  </a:lnTo>
                  <a:lnTo>
                    <a:pt x="61" y="163"/>
                  </a:lnTo>
                  <a:lnTo>
                    <a:pt x="47" y="158"/>
                  </a:lnTo>
                  <a:lnTo>
                    <a:pt x="33" y="150"/>
                  </a:lnTo>
                  <a:lnTo>
                    <a:pt x="22" y="140"/>
                  </a:lnTo>
                  <a:lnTo>
                    <a:pt x="14" y="128"/>
                  </a:lnTo>
                  <a:lnTo>
                    <a:pt x="6" y="114"/>
                  </a:lnTo>
                  <a:lnTo>
                    <a:pt x="1" y="99"/>
                  </a:lnTo>
                  <a:lnTo>
                    <a:pt x="0" y="82"/>
                  </a:lnTo>
                  <a:lnTo>
                    <a:pt x="1" y="65"/>
                  </a:lnTo>
                  <a:lnTo>
                    <a:pt x="6" y="50"/>
                  </a:lnTo>
                  <a:lnTo>
                    <a:pt x="14" y="36"/>
                  </a:lnTo>
                  <a:lnTo>
                    <a:pt x="22" y="25"/>
                  </a:lnTo>
                  <a:lnTo>
                    <a:pt x="33" y="14"/>
                  </a:lnTo>
                  <a:lnTo>
                    <a:pt x="47" y="7"/>
                  </a:lnTo>
                  <a:lnTo>
                    <a:pt x="61" y="2"/>
                  </a:lnTo>
                  <a:lnTo>
                    <a:pt x="7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Rectangle 61">
              <a:extLst>
                <a:ext uri="{FF2B5EF4-FFF2-40B4-BE49-F238E27FC236}">
                  <a16:creationId xmlns:a16="http://schemas.microsoft.com/office/drawing/2014/main" id="{F4FFB66C-EA0E-154E-3249-57AB8652BBCF}"/>
                </a:ext>
              </a:extLst>
            </p:cNvPr>
            <p:cNvSpPr>
              <a:spLocks noChangeArrowheads="1"/>
            </p:cNvSpPr>
            <p:nvPr/>
          </p:nvSpPr>
          <p:spPr bwMode="auto">
            <a:xfrm>
              <a:off x="397" y="1837"/>
              <a:ext cx="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Rectangle 62">
              <a:extLst>
                <a:ext uri="{FF2B5EF4-FFF2-40B4-BE49-F238E27FC236}">
                  <a16:creationId xmlns:a16="http://schemas.microsoft.com/office/drawing/2014/main" id="{AF4829F0-AD66-229E-321B-05DEB7E29FDC}"/>
                </a:ext>
              </a:extLst>
            </p:cNvPr>
            <p:cNvSpPr>
              <a:spLocks noChangeArrowheads="1"/>
            </p:cNvSpPr>
            <p:nvPr/>
          </p:nvSpPr>
          <p:spPr bwMode="auto">
            <a:xfrm>
              <a:off x="397" y="1837"/>
              <a:ext cx="42" cy="6"/>
            </a:xfrm>
            <a:prstGeom prst="rect">
              <a:avLst/>
            </a:prstGeom>
            <a:solidFill>
              <a:srgbClr val="B2B2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4" name="Freeform 63">
              <a:extLst>
                <a:ext uri="{FF2B5EF4-FFF2-40B4-BE49-F238E27FC236}">
                  <a16:creationId xmlns:a16="http://schemas.microsoft.com/office/drawing/2014/main" id="{FFA78507-E91D-FA83-55C3-B95EF3A8D5E4}"/>
                </a:ext>
              </a:extLst>
            </p:cNvPr>
            <p:cNvSpPr>
              <a:spLocks/>
            </p:cNvSpPr>
            <p:nvPr/>
          </p:nvSpPr>
          <p:spPr bwMode="auto">
            <a:xfrm>
              <a:off x="69" y="1810"/>
              <a:ext cx="90" cy="70"/>
            </a:xfrm>
            <a:custGeom>
              <a:avLst/>
              <a:gdLst>
                <a:gd name="T0" fmla="*/ 19 w 272"/>
                <a:gd name="T1" fmla="*/ 0 h 209"/>
                <a:gd name="T2" fmla="*/ 0 w 272"/>
                <a:gd name="T3" fmla="*/ 27 h 209"/>
                <a:gd name="T4" fmla="*/ 42 w 272"/>
                <a:gd name="T5" fmla="*/ 55 h 209"/>
                <a:gd name="T6" fmla="*/ 36 w 272"/>
                <a:gd name="T7" fmla="*/ 81 h 209"/>
                <a:gd name="T8" fmla="*/ 54 w 272"/>
                <a:gd name="T9" fmla="*/ 91 h 209"/>
                <a:gd name="T10" fmla="*/ 63 w 272"/>
                <a:gd name="T11" fmla="*/ 69 h 209"/>
                <a:gd name="T12" fmla="*/ 151 w 272"/>
                <a:gd name="T13" fmla="*/ 115 h 209"/>
                <a:gd name="T14" fmla="*/ 144 w 272"/>
                <a:gd name="T15" fmla="*/ 133 h 209"/>
                <a:gd name="T16" fmla="*/ 156 w 272"/>
                <a:gd name="T17" fmla="*/ 139 h 209"/>
                <a:gd name="T18" fmla="*/ 171 w 272"/>
                <a:gd name="T19" fmla="*/ 133 h 209"/>
                <a:gd name="T20" fmla="*/ 189 w 272"/>
                <a:gd name="T21" fmla="*/ 142 h 209"/>
                <a:gd name="T22" fmla="*/ 175 w 272"/>
                <a:gd name="T23" fmla="*/ 171 h 209"/>
                <a:gd name="T24" fmla="*/ 219 w 272"/>
                <a:gd name="T25" fmla="*/ 209 h 209"/>
                <a:gd name="T26" fmla="*/ 272 w 272"/>
                <a:gd name="T27" fmla="*/ 137 h 209"/>
                <a:gd name="T28" fmla="*/ 233 w 272"/>
                <a:gd name="T29" fmla="*/ 65 h 209"/>
                <a:gd name="T30" fmla="*/ 209 w 272"/>
                <a:gd name="T31" fmla="*/ 120 h 209"/>
                <a:gd name="T32" fmla="*/ 192 w 272"/>
                <a:gd name="T33" fmla="*/ 109 h 209"/>
                <a:gd name="T34" fmla="*/ 203 w 272"/>
                <a:gd name="T35" fmla="*/ 88 h 209"/>
                <a:gd name="T36" fmla="*/ 179 w 272"/>
                <a:gd name="T37" fmla="*/ 84 h 209"/>
                <a:gd name="T38" fmla="*/ 171 w 272"/>
                <a:gd name="T39" fmla="*/ 100 h 209"/>
                <a:gd name="T40" fmla="*/ 71 w 272"/>
                <a:gd name="T41" fmla="*/ 42 h 209"/>
                <a:gd name="T42" fmla="*/ 86 w 272"/>
                <a:gd name="T43" fmla="*/ 27 h 209"/>
                <a:gd name="T44" fmla="*/ 59 w 272"/>
                <a:gd name="T45" fmla="*/ 12 h 209"/>
                <a:gd name="T46" fmla="*/ 54 w 272"/>
                <a:gd name="T47" fmla="*/ 27 h 209"/>
                <a:gd name="T48" fmla="*/ 19 w 272"/>
                <a:gd name="T49" fmla="*/ 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72" h="209">
                  <a:moveTo>
                    <a:pt x="19" y="0"/>
                  </a:moveTo>
                  <a:lnTo>
                    <a:pt x="0" y="27"/>
                  </a:lnTo>
                  <a:lnTo>
                    <a:pt x="42" y="55"/>
                  </a:lnTo>
                  <a:lnTo>
                    <a:pt x="36" y="81"/>
                  </a:lnTo>
                  <a:lnTo>
                    <a:pt x="54" y="91"/>
                  </a:lnTo>
                  <a:lnTo>
                    <a:pt x="63" y="69"/>
                  </a:lnTo>
                  <a:lnTo>
                    <a:pt x="151" y="115"/>
                  </a:lnTo>
                  <a:lnTo>
                    <a:pt x="144" y="133"/>
                  </a:lnTo>
                  <a:lnTo>
                    <a:pt x="156" y="139"/>
                  </a:lnTo>
                  <a:lnTo>
                    <a:pt x="171" y="133"/>
                  </a:lnTo>
                  <a:lnTo>
                    <a:pt x="189" y="142"/>
                  </a:lnTo>
                  <a:lnTo>
                    <a:pt x="175" y="171"/>
                  </a:lnTo>
                  <a:lnTo>
                    <a:pt x="219" y="209"/>
                  </a:lnTo>
                  <a:lnTo>
                    <a:pt x="272" y="137"/>
                  </a:lnTo>
                  <a:lnTo>
                    <a:pt x="233" y="65"/>
                  </a:lnTo>
                  <a:lnTo>
                    <a:pt x="209" y="120"/>
                  </a:lnTo>
                  <a:lnTo>
                    <a:pt x="192" y="109"/>
                  </a:lnTo>
                  <a:lnTo>
                    <a:pt x="203" y="88"/>
                  </a:lnTo>
                  <a:lnTo>
                    <a:pt x="179" y="84"/>
                  </a:lnTo>
                  <a:lnTo>
                    <a:pt x="171" y="100"/>
                  </a:lnTo>
                  <a:lnTo>
                    <a:pt x="71" y="42"/>
                  </a:lnTo>
                  <a:lnTo>
                    <a:pt x="86" y="27"/>
                  </a:lnTo>
                  <a:lnTo>
                    <a:pt x="59" y="12"/>
                  </a:lnTo>
                  <a:lnTo>
                    <a:pt x="54" y="27"/>
                  </a:lnTo>
                  <a:lnTo>
                    <a:pt x="1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5" name="Rectangle 64">
              <a:extLst>
                <a:ext uri="{FF2B5EF4-FFF2-40B4-BE49-F238E27FC236}">
                  <a16:creationId xmlns:a16="http://schemas.microsoft.com/office/drawing/2014/main" id="{4B23DE80-FF0A-D7C9-2F91-93CEECD4259C}"/>
                </a:ext>
              </a:extLst>
            </p:cNvPr>
            <p:cNvSpPr>
              <a:spLocks noChangeArrowheads="1"/>
            </p:cNvSpPr>
            <p:nvPr/>
          </p:nvSpPr>
          <p:spPr bwMode="auto">
            <a:xfrm>
              <a:off x="546" y="1632"/>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7" name="Rectangle 65">
              <a:extLst>
                <a:ext uri="{FF2B5EF4-FFF2-40B4-BE49-F238E27FC236}">
                  <a16:creationId xmlns:a16="http://schemas.microsoft.com/office/drawing/2014/main" id="{46AD3625-9007-3099-3A15-D7D1D3D54566}"/>
                </a:ext>
              </a:extLst>
            </p:cNvPr>
            <p:cNvSpPr>
              <a:spLocks noChangeArrowheads="1"/>
            </p:cNvSpPr>
            <p:nvPr/>
          </p:nvSpPr>
          <p:spPr bwMode="auto">
            <a:xfrm>
              <a:off x="344"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8" name="Rectangle 66">
              <a:extLst>
                <a:ext uri="{FF2B5EF4-FFF2-40B4-BE49-F238E27FC236}">
                  <a16:creationId xmlns:a16="http://schemas.microsoft.com/office/drawing/2014/main" id="{7EA8EFA9-0827-1E4A-56B4-6BE743444B25}"/>
                </a:ext>
              </a:extLst>
            </p:cNvPr>
            <p:cNvSpPr>
              <a:spLocks noChangeArrowheads="1"/>
            </p:cNvSpPr>
            <p:nvPr/>
          </p:nvSpPr>
          <p:spPr bwMode="auto">
            <a:xfrm>
              <a:off x="156" y="1636"/>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9" name="Rectangle 67">
              <a:extLst>
                <a:ext uri="{FF2B5EF4-FFF2-40B4-BE49-F238E27FC236}">
                  <a16:creationId xmlns:a16="http://schemas.microsoft.com/office/drawing/2014/main" id="{CB86417A-0419-CC54-14F3-7E36BCC64E73}"/>
                </a:ext>
              </a:extLst>
            </p:cNvPr>
            <p:cNvSpPr>
              <a:spLocks noChangeArrowheads="1"/>
            </p:cNvSpPr>
            <p:nvPr/>
          </p:nvSpPr>
          <p:spPr bwMode="auto">
            <a:xfrm>
              <a:off x="642"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0" name="Rectangle 68">
              <a:extLst>
                <a:ext uri="{FF2B5EF4-FFF2-40B4-BE49-F238E27FC236}">
                  <a16:creationId xmlns:a16="http://schemas.microsoft.com/office/drawing/2014/main" id="{8B0B307E-CBFE-1341-0F9F-08019EFFFD6E}"/>
                </a:ext>
              </a:extLst>
            </p:cNvPr>
            <p:cNvSpPr>
              <a:spLocks noChangeArrowheads="1"/>
            </p:cNvSpPr>
            <p:nvPr/>
          </p:nvSpPr>
          <p:spPr bwMode="auto">
            <a:xfrm>
              <a:off x="432"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1" name="Rectangle 69">
              <a:extLst>
                <a:ext uri="{FF2B5EF4-FFF2-40B4-BE49-F238E27FC236}">
                  <a16:creationId xmlns:a16="http://schemas.microsoft.com/office/drawing/2014/main" id="{CC58F652-E77E-CD33-CDC5-B37B812EAF8C}"/>
                </a:ext>
              </a:extLst>
            </p:cNvPr>
            <p:cNvSpPr>
              <a:spLocks noChangeArrowheads="1"/>
            </p:cNvSpPr>
            <p:nvPr/>
          </p:nvSpPr>
          <p:spPr bwMode="auto">
            <a:xfrm>
              <a:off x="232"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2" name="Rectangle 70">
              <a:extLst>
                <a:ext uri="{FF2B5EF4-FFF2-40B4-BE49-F238E27FC236}">
                  <a16:creationId xmlns:a16="http://schemas.microsoft.com/office/drawing/2014/main" id="{7EA64429-5299-BF38-98C3-BAF75D26201B}"/>
                </a:ext>
              </a:extLst>
            </p:cNvPr>
            <p:cNvSpPr>
              <a:spLocks noChangeArrowheads="1"/>
            </p:cNvSpPr>
            <p:nvPr/>
          </p:nvSpPr>
          <p:spPr bwMode="auto">
            <a:xfrm>
              <a:off x="43" y="1653"/>
              <a:ext cx="9"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3" name="Rectangle 71">
              <a:extLst>
                <a:ext uri="{FF2B5EF4-FFF2-40B4-BE49-F238E27FC236}">
                  <a16:creationId xmlns:a16="http://schemas.microsoft.com/office/drawing/2014/main" id="{0BD6F998-114B-4279-F5DE-3AACCF785007}"/>
                </a:ext>
              </a:extLst>
            </p:cNvPr>
            <p:cNvSpPr>
              <a:spLocks noChangeArrowheads="1"/>
            </p:cNvSpPr>
            <p:nvPr/>
          </p:nvSpPr>
          <p:spPr bwMode="auto">
            <a:xfrm>
              <a:off x="478" y="1632"/>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4" name="Rectangle 72">
              <a:extLst>
                <a:ext uri="{FF2B5EF4-FFF2-40B4-BE49-F238E27FC236}">
                  <a16:creationId xmlns:a16="http://schemas.microsoft.com/office/drawing/2014/main" id="{419BE81E-A21A-C230-98D6-DEBA5C695357}"/>
                </a:ext>
              </a:extLst>
            </p:cNvPr>
            <p:cNvSpPr>
              <a:spLocks noChangeArrowheads="1"/>
            </p:cNvSpPr>
            <p:nvPr/>
          </p:nvSpPr>
          <p:spPr bwMode="auto">
            <a:xfrm>
              <a:off x="275"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5" name="Rectangle 73">
              <a:extLst>
                <a:ext uri="{FF2B5EF4-FFF2-40B4-BE49-F238E27FC236}">
                  <a16:creationId xmlns:a16="http://schemas.microsoft.com/office/drawing/2014/main" id="{75DA14A7-019D-196F-B8B7-C198D129CE3F}"/>
                </a:ext>
              </a:extLst>
            </p:cNvPr>
            <p:cNvSpPr>
              <a:spLocks noChangeArrowheads="1"/>
            </p:cNvSpPr>
            <p:nvPr/>
          </p:nvSpPr>
          <p:spPr bwMode="auto">
            <a:xfrm>
              <a:off x="88" y="1636"/>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6" name="Rectangle 74">
              <a:extLst>
                <a:ext uri="{FF2B5EF4-FFF2-40B4-BE49-F238E27FC236}">
                  <a16:creationId xmlns:a16="http://schemas.microsoft.com/office/drawing/2014/main" id="{AA7E0A95-0FA3-0C1B-8EAA-3BCDADE31CFA}"/>
                </a:ext>
              </a:extLst>
            </p:cNvPr>
            <p:cNvSpPr>
              <a:spLocks noChangeArrowheads="1"/>
            </p:cNvSpPr>
            <p:nvPr/>
          </p:nvSpPr>
          <p:spPr bwMode="auto">
            <a:xfrm>
              <a:off x="574"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7" name="Rectangle 75">
              <a:extLst>
                <a:ext uri="{FF2B5EF4-FFF2-40B4-BE49-F238E27FC236}">
                  <a16:creationId xmlns:a16="http://schemas.microsoft.com/office/drawing/2014/main" id="{1F3169E7-798E-640A-43AD-4C315F7E8921}"/>
                </a:ext>
              </a:extLst>
            </p:cNvPr>
            <p:cNvSpPr>
              <a:spLocks noChangeArrowheads="1"/>
            </p:cNvSpPr>
            <p:nvPr/>
          </p:nvSpPr>
          <p:spPr bwMode="auto">
            <a:xfrm>
              <a:off x="364"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8" name="Rectangle 76">
              <a:extLst>
                <a:ext uri="{FF2B5EF4-FFF2-40B4-BE49-F238E27FC236}">
                  <a16:creationId xmlns:a16="http://schemas.microsoft.com/office/drawing/2014/main" id="{8289AB56-7BEC-6633-8701-AECA6C621FC9}"/>
                </a:ext>
              </a:extLst>
            </p:cNvPr>
            <p:cNvSpPr>
              <a:spLocks noChangeArrowheads="1"/>
            </p:cNvSpPr>
            <p:nvPr/>
          </p:nvSpPr>
          <p:spPr bwMode="auto">
            <a:xfrm>
              <a:off x="164"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9" name="Rectangle 77">
              <a:extLst>
                <a:ext uri="{FF2B5EF4-FFF2-40B4-BE49-F238E27FC236}">
                  <a16:creationId xmlns:a16="http://schemas.microsoft.com/office/drawing/2014/main" id="{005BC7A2-16CA-5F82-3489-2F1681156D90}"/>
                </a:ext>
              </a:extLst>
            </p:cNvPr>
            <p:cNvSpPr>
              <a:spLocks noChangeArrowheads="1"/>
            </p:cNvSpPr>
            <p:nvPr/>
          </p:nvSpPr>
          <p:spPr bwMode="auto">
            <a:xfrm>
              <a:off x="655" y="1637"/>
              <a:ext cx="10" cy="20"/>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0" name="Rectangle 78">
              <a:extLst>
                <a:ext uri="{FF2B5EF4-FFF2-40B4-BE49-F238E27FC236}">
                  <a16:creationId xmlns:a16="http://schemas.microsoft.com/office/drawing/2014/main" id="{729A0B08-8734-05EF-D588-6485F41657CE}"/>
                </a:ext>
              </a:extLst>
            </p:cNvPr>
            <p:cNvSpPr>
              <a:spLocks noChangeArrowheads="1"/>
            </p:cNvSpPr>
            <p:nvPr/>
          </p:nvSpPr>
          <p:spPr bwMode="auto">
            <a:xfrm>
              <a:off x="409" y="1632"/>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1" name="Rectangle 79">
              <a:extLst>
                <a:ext uri="{FF2B5EF4-FFF2-40B4-BE49-F238E27FC236}">
                  <a16:creationId xmlns:a16="http://schemas.microsoft.com/office/drawing/2014/main" id="{E7882003-D9C0-377F-38C5-F6D9D1E7EDD8}"/>
                </a:ext>
              </a:extLst>
            </p:cNvPr>
            <p:cNvSpPr>
              <a:spLocks noChangeArrowheads="1"/>
            </p:cNvSpPr>
            <p:nvPr/>
          </p:nvSpPr>
          <p:spPr bwMode="auto">
            <a:xfrm>
              <a:off x="207"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2" name="Rectangle 80">
              <a:extLst>
                <a:ext uri="{FF2B5EF4-FFF2-40B4-BE49-F238E27FC236}">
                  <a16:creationId xmlns:a16="http://schemas.microsoft.com/office/drawing/2014/main" id="{9829B384-95F5-E9AD-AE8E-4953C9B6A69D}"/>
                </a:ext>
              </a:extLst>
            </p:cNvPr>
            <p:cNvSpPr>
              <a:spLocks noChangeArrowheads="1"/>
            </p:cNvSpPr>
            <p:nvPr/>
          </p:nvSpPr>
          <p:spPr bwMode="auto">
            <a:xfrm>
              <a:off x="20" y="1636"/>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3" name="Rectangle 81">
              <a:extLst>
                <a:ext uri="{FF2B5EF4-FFF2-40B4-BE49-F238E27FC236}">
                  <a16:creationId xmlns:a16="http://schemas.microsoft.com/office/drawing/2014/main" id="{15D7EF8B-A6C8-09C7-67E6-73914B7D0154}"/>
                </a:ext>
              </a:extLst>
            </p:cNvPr>
            <p:cNvSpPr>
              <a:spLocks noChangeArrowheads="1"/>
            </p:cNvSpPr>
            <p:nvPr/>
          </p:nvSpPr>
          <p:spPr bwMode="auto">
            <a:xfrm>
              <a:off x="505" y="1659"/>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4" name="Rectangle 82">
              <a:extLst>
                <a:ext uri="{FF2B5EF4-FFF2-40B4-BE49-F238E27FC236}">
                  <a16:creationId xmlns:a16="http://schemas.microsoft.com/office/drawing/2014/main" id="{D5545EED-9465-013F-E3F0-02FBD5459F8A}"/>
                </a:ext>
              </a:extLst>
            </p:cNvPr>
            <p:cNvSpPr>
              <a:spLocks noChangeArrowheads="1"/>
            </p:cNvSpPr>
            <p:nvPr/>
          </p:nvSpPr>
          <p:spPr bwMode="auto">
            <a:xfrm>
              <a:off x="295" y="1659"/>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5" name="Rectangle 83">
              <a:extLst>
                <a:ext uri="{FF2B5EF4-FFF2-40B4-BE49-F238E27FC236}">
                  <a16:creationId xmlns:a16="http://schemas.microsoft.com/office/drawing/2014/main" id="{F3FF9218-F4CB-83DC-4558-A3B21604F71A}"/>
                </a:ext>
              </a:extLst>
            </p:cNvPr>
            <p:cNvSpPr>
              <a:spLocks noChangeArrowheads="1"/>
            </p:cNvSpPr>
            <p:nvPr/>
          </p:nvSpPr>
          <p:spPr bwMode="auto">
            <a:xfrm>
              <a:off x="96"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6" name="Rectangle 84">
              <a:extLst>
                <a:ext uri="{FF2B5EF4-FFF2-40B4-BE49-F238E27FC236}">
                  <a16:creationId xmlns:a16="http://schemas.microsoft.com/office/drawing/2014/main" id="{70CA39CA-87A4-30B8-C85C-9D720F79984B}"/>
                </a:ext>
              </a:extLst>
            </p:cNvPr>
            <p:cNvSpPr>
              <a:spLocks noChangeArrowheads="1"/>
            </p:cNvSpPr>
            <p:nvPr/>
          </p:nvSpPr>
          <p:spPr bwMode="auto">
            <a:xfrm>
              <a:off x="587" y="1637"/>
              <a:ext cx="10" cy="20"/>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7" name="Freeform 85">
              <a:extLst>
                <a:ext uri="{FF2B5EF4-FFF2-40B4-BE49-F238E27FC236}">
                  <a16:creationId xmlns:a16="http://schemas.microsoft.com/office/drawing/2014/main" id="{E532913E-3045-9358-D039-26ECAAC1D614}"/>
                </a:ext>
              </a:extLst>
            </p:cNvPr>
            <p:cNvSpPr>
              <a:spLocks/>
            </p:cNvSpPr>
            <p:nvPr/>
          </p:nvSpPr>
          <p:spPr bwMode="auto">
            <a:xfrm>
              <a:off x="-83" y="1632"/>
              <a:ext cx="65" cy="50"/>
            </a:xfrm>
            <a:custGeom>
              <a:avLst/>
              <a:gdLst>
                <a:gd name="T0" fmla="*/ 120 w 194"/>
                <a:gd name="T1" fmla="*/ 0 h 150"/>
                <a:gd name="T2" fmla="*/ 0 w 194"/>
                <a:gd name="T3" fmla="*/ 150 h 150"/>
                <a:gd name="T4" fmla="*/ 126 w 194"/>
                <a:gd name="T5" fmla="*/ 143 h 150"/>
                <a:gd name="T6" fmla="*/ 194 w 194"/>
                <a:gd name="T7" fmla="*/ 32 h 150"/>
                <a:gd name="T8" fmla="*/ 120 w 194"/>
                <a:gd name="T9" fmla="*/ 0 h 150"/>
              </a:gdLst>
              <a:ahLst/>
              <a:cxnLst>
                <a:cxn ang="0">
                  <a:pos x="T0" y="T1"/>
                </a:cxn>
                <a:cxn ang="0">
                  <a:pos x="T2" y="T3"/>
                </a:cxn>
                <a:cxn ang="0">
                  <a:pos x="T4" y="T5"/>
                </a:cxn>
                <a:cxn ang="0">
                  <a:pos x="T6" y="T7"/>
                </a:cxn>
                <a:cxn ang="0">
                  <a:pos x="T8" y="T9"/>
                </a:cxn>
              </a:cxnLst>
              <a:rect l="0" t="0" r="r" b="b"/>
              <a:pathLst>
                <a:path w="194" h="150">
                  <a:moveTo>
                    <a:pt x="120" y="0"/>
                  </a:moveTo>
                  <a:lnTo>
                    <a:pt x="0" y="150"/>
                  </a:lnTo>
                  <a:lnTo>
                    <a:pt x="126" y="143"/>
                  </a:lnTo>
                  <a:lnTo>
                    <a:pt x="194" y="32"/>
                  </a:lnTo>
                  <a:lnTo>
                    <a:pt x="120"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8" name="Freeform 86">
              <a:extLst>
                <a:ext uri="{FF2B5EF4-FFF2-40B4-BE49-F238E27FC236}">
                  <a16:creationId xmlns:a16="http://schemas.microsoft.com/office/drawing/2014/main" id="{618BF45C-F7E8-6C1F-4826-329CFFF69004}"/>
                </a:ext>
              </a:extLst>
            </p:cNvPr>
            <p:cNvSpPr>
              <a:spLocks/>
            </p:cNvSpPr>
            <p:nvPr/>
          </p:nvSpPr>
          <p:spPr bwMode="auto">
            <a:xfrm>
              <a:off x="505" y="1848"/>
              <a:ext cx="153" cy="80"/>
            </a:xfrm>
            <a:custGeom>
              <a:avLst/>
              <a:gdLst>
                <a:gd name="T0" fmla="*/ 24 w 457"/>
                <a:gd name="T1" fmla="*/ 176 h 240"/>
                <a:gd name="T2" fmla="*/ 26 w 457"/>
                <a:gd name="T3" fmla="*/ 154 h 240"/>
                <a:gd name="T4" fmla="*/ 31 w 457"/>
                <a:gd name="T5" fmla="*/ 134 h 240"/>
                <a:gd name="T6" fmla="*/ 37 w 457"/>
                <a:gd name="T7" fmla="*/ 115 h 240"/>
                <a:gd name="T8" fmla="*/ 45 w 457"/>
                <a:gd name="T9" fmla="*/ 97 h 240"/>
                <a:gd name="T10" fmla="*/ 53 w 457"/>
                <a:gd name="T11" fmla="*/ 80 h 240"/>
                <a:gd name="T12" fmla="*/ 64 w 457"/>
                <a:gd name="T13" fmla="*/ 65 h 240"/>
                <a:gd name="T14" fmla="*/ 77 w 457"/>
                <a:gd name="T15" fmla="*/ 51 h 240"/>
                <a:gd name="T16" fmla="*/ 90 w 457"/>
                <a:gd name="T17" fmla="*/ 39 h 240"/>
                <a:gd name="T18" fmla="*/ 105 w 457"/>
                <a:gd name="T19" fmla="*/ 29 h 240"/>
                <a:gd name="T20" fmla="*/ 122 w 457"/>
                <a:gd name="T21" fmla="*/ 19 h 240"/>
                <a:gd name="T22" fmla="*/ 140 w 457"/>
                <a:gd name="T23" fmla="*/ 12 h 240"/>
                <a:gd name="T24" fmla="*/ 161 w 457"/>
                <a:gd name="T25" fmla="*/ 6 h 240"/>
                <a:gd name="T26" fmla="*/ 183 w 457"/>
                <a:gd name="T27" fmla="*/ 2 h 240"/>
                <a:gd name="T28" fmla="*/ 207 w 457"/>
                <a:gd name="T29" fmla="*/ 0 h 240"/>
                <a:gd name="T30" fmla="*/ 232 w 457"/>
                <a:gd name="T31" fmla="*/ 0 h 240"/>
                <a:gd name="T32" fmla="*/ 259 w 457"/>
                <a:gd name="T33" fmla="*/ 1 h 240"/>
                <a:gd name="T34" fmla="*/ 287 w 457"/>
                <a:gd name="T35" fmla="*/ 6 h 240"/>
                <a:gd name="T36" fmla="*/ 311 w 457"/>
                <a:gd name="T37" fmla="*/ 11 h 240"/>
                <a:gd name="T38" fmla="*/ 333 w 457"/>
                <a:gd name="T39" fmla="*/ 19 h 240"/>
                <a:gd name="T40" fmla="*/ 353 w 457"/>
                <a:gd name="T41" fmla="*/ 28 h 240"/>
                <a:gd name="T42" fmla="*/ 370 w 457"/>
                <a:gd name="T43" fmla="*/ 37 h 240"/>
                <a:gd name="T44" fmla="*/ 385 w 457"/>
                <a:gd name="T45" fmla="*/ 48 h 240"/>
                <a:gd name="T46" fmla="*/ 398 w 457"/>
                <a:gd name="T47" fmla="*/ 60 h 240"/>
                <a:gd name="T48" fmla="*/ 409 w 457"/>
                <a:gd name="T49" fmla="*/ 72 h 240"/>
                <a:gd name="T50" fmla="*/ 419 w 457"/>
                <a:gd name="T51" fmla="*/ 88 h 240"/>
                <a:gd name="T52" fmla="*/ 428 w 457"/>
                <a:gd name="T53" fmla="*/ 103 h 240"/>
                <a:gd name="T54" fmla="*/ 435 w 457"/>
                <a:gd name="T55" fmla="*/ 119 h 240"/>
                <a:gd name="T56" fmla="*/ 441 w 457"/>
                <a:gd name="T57" fmla="*/ 136 h 240"/>
                <a:gd name="T58" fmla="*/ 446 w 457"/>
                <a:gd name="T59" fmla="*/ 156 h 240"/>
                <a:gd name="T60" fmla="*/ 450 w 457"/>
                <a:gd name="T61" fmla="*/ 175 h 240"/>
                <a:gd name="T62" fmla="*/ 454 w 457"/>
                <a:gd name="T63" fmla="*/ 195 h 240"/>
                <a:gd name="T64" fmla="*/ 457 w 457"/>
                <a:gd name="T65" fmla="*/ 217 h 240"/>
                <a:gd name="T66" fmla="*/ 419 w 457"/>
                <a:gd name="T67" fmla="*/ 217 h 240"/>
                <a:gd name="T68" fmla="*/ 411 w 457"/>
                <a:gd name="T69" fmla="*/ 179 h 240"/>
                <a:gd name="T70" fmla="*/ 401 w 457"/>
                <a:gd name="T71" fmla="*/ 149 h 240"/>
                <a:gd name="T72" fmla="*/ 391 w 457"/>
                <a:gd name="T73" fmla="*/ 126 h 240"/>
                <a:gd name="T74" fmla="*/ 377 w 457"/>
                <a:gd name="T75" fmla="*/ 110 h 240"/>
                <a:gd name="T76" fmla="*/ 361 w 457"/>
                <a:gd name="T77" fmla="*/ 94 h 240"/>
                <a:gd name="T78" fmla="*/ 341 w 457"/>
                <a:gd name="T79" fmla="*/ 80 h 240"/>
                <a:gd name="T80" fmla="*/ 315 w 457"/>
                <a:gd name="T81" fmla="*/ 62 h 240"/>
                <a:gd name="T82" fmla="*/ 282 w 457"/>
                <a:gd name="T83" fmla="*/ 41 h 240"/>
                <a:gd name="T84" fmla="*/ 253 w 457"/>
                <a:gd name="T85" fmla="*/ 41 h 240"/>
                <a:gd name="T86" fmla="*/ 228 w 457"/>
                <a:gd name="T87" fmla="*/ 42 h 240"/>
                <a:gd name="T88" fmla="*/ 203 w 457"/>
                <a:gd name="T89" fmla="*/ 44 h 240"/>
                <a:gd name="T90" fmla="*/ 181 w 457"/>
                <a:gd name="T91" fmla="*/ 49 h 240"/>
                <a:gd name="T92" fmla="*/ 161 w 457"/>
                <a:gd name="T93" fmla="*/ 56 h 240"/>
                <a:gd name="T94" fmla="*/ 143 w 457"/>
                <a:gd name="T95" fmla="*/ 64 h 240"/>
                <a:gd name="T96" fmla="*/ 127 w 457"/>
                <a:gd name="T97" fmla="*/ 74 h 240"/>
                <a:gd name="T98" fmla="*/ 112 w 457"/>
                <a:gd name="T99" fmla="*/ 84 h 240"/>
                <a:gd name="T100" fmla="*/ 99 w 457"/>
                <a:gd name="T101" fmla="*/ 98 h 240"/>
                <a:gd name="T102" fmla="*/ 88 w 457"/>
                <a:gd name="T103" fmla="*/ 112 h 240"/>
                <a:gd name="T104" fmla="*/ 78 w 457"/>
                <a:gd name="T105" fmla="*/ 129 h 240"/>
                <a:gd name="T106" fmla="*/ 69 w 457"/>
                <a:gd name="T107" fmla="*/ 147 h 240"/>
                <a:gd name="T108" fmla="*/ 62 w 457"/>
                <a:gd name="T109" fmla="*/ 166 h 240"/>
                <a:gd name="T110" fmla="*/ 56 w 457"/>
                <a:gd name="T111" fmla="*/ 186 h 240"/>
                <a:gd name="T112" fmla="*/ 51 w 457"/>
                <a:gd name="T113" fmla="*/ 208 h 240"/>
                <a:gd name="T114" fmla="*/ 47 w 457"/>
                <a:gd name="T115" fmla="*/ 232 h 240"/>
                <a:gd name="T116" fmla="*/ 0 w 457"/>
                <a:gd name="T117" fmla="*/ 240 h 240"/>
                <a:gd name="T118" fmla="*/ 24 w 457"/>
                <a:gd name="T119" fmla="*/ 17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7" h="240">
                  <a:moveTo>
                    <a:pt x="24" y="176"/>
                  </a:moveTo>
                  <a:lnTo>
                    <a:pt x="26" y="154"/>
                  </a:lnTo>
                  <a:lnTo>
                    <a:pt x="31" y="134"/>
                  </a:lnTo>
                  <a:lnTo>
                    <a:pt x="37" y="115"/>
                  </a:lnTo>
                  <a:lnTo>
                    <a:pt x="45" y="97"/>
                  </a:lnTo>
                  <a:lnTo>
                    <a:pt x="53" y="80"/>
                  </a:lnTo>
                  <a:lnTo>
                    <a:pt x="64" y="65"/>
                  </a:lnTo>
                  <a:lnTo>
                    <a:pt x="77" y="51"/>
                  </a:lnTo>
                  <a:lnTo>
                    <a:pt x="90" y="39"/>
                  </a:lnTo>
                  <a:lnTo>
                    <a:pt x="105" y="29"/>
                  </a:lnTo>
                  <a:lnTo>
                    <a:pt x="122" y="19"/>
                  </a:lnTo>
                  <a:lnTo>
                    <a:pt x="140" y="12"/>
                  </a:lnTo>
                  <a:lnTo>
                    <a:pt x="161" y="6"/>
                  </a:lnTo>
                  <a:lnTo>
                    <a:pt x="183" y="2"/>
                  </a:lnTo>
                  <a:lnTo>
                    <a:pt x="207" y="0"/>
                  </a:lnTo>
                  <a:lnTo>
                    <a:pt x="232" y="0"/>
                  </a:lnTo>
                  <a:lnTo>
                    <a:pt x="259" y="1"/>
                  </a:lnTo>
                  <a:lnTo>
                    <a:pt x="287" y="6"/>
                  </a:lnTo>
                  <a:lnTo>
                    <a:pt x="311" y="11"/>
                  </a:lnTo>
                  <a:lnTo>
                    <a:pt x="333" y="19"/>
                  </a:lnTo>
                  <a:lnTo>
                    <a:pt x="353" y="28"/>
                  </a:lnTo>
                  <a:lnTo>
                    <a:pt x="370" y="37"/>
                  </a:lnTo>
                  <a:lnTo>
                    <a:pt x="385" y="48"/>
                  </a:lnTo>
                  <a:lnTo>
                    <a:pt x="398" y="60"/>
                  </a:lnTo>
                  <a:lnTo>
                    <a:pt x="409" y="72"/>
                  </a:lnTo>
                  <a:lnTo>
                    <a:pt x="419" y="88"/>
                  </a:lnTo>
                  <a:lnTo>
                    <a:pt x="428" y="103"/>
                  </a:lnTo>
                  <a:lnTo>
                    <a:pt x="435" y="119"/>
                  </a:lnTo>
                  <a:lnTo>
                    <a:pt x="441" y="136"/>
                  </a:lnTo>
                  <a:lnTo>
                    <a:pt x="446" y="156"/>
                  </a:lnTo>
                  <a:lnTo>
                    <a:pt x="450" y="175"/>
                  </a:lnTo>
                  <a:lnTo>
                    <a:pt x="454" y="195"/>
                  </a:lnTo>
                  <a:lnTo>
                    <a:pt x="457" y="217"/>
                  </a:lnTo>
                  <a:lnTo>
                    <a:pt x="419" y="217"/>
                  </a:lnTo>
                  <a:lnTo>
                    <a:pt x="411" y="179"/>
                  </a:lnTo>
                  <a:lnTo>
                    <a:pt x="401" y="149"/>
                  </a:lnTo>
                  <a:lnTo>
                    <a:pt x="391" y="126"/>
                  </a:lnTo>
                  <a:lnTo>
                    <a:pt x="377" y="110"/>
                  </a:lnTo>
                  <a:lnTo>
                    <a:pt x="361" y="94"/>
                  </a:lnTo>
                  <a:lnTo>
                    <a:pt x="341" y="80"/>
                  </a:lnTo>
                  <a:lnTo>
                    <a:pt x="315" y="62"/>
                  </a:lnTo>
                  <a:lnTo>
                    <a:pt x="282" y="41"/>
                  </a:lnTo>
                  <a:lnTo>
                    <a:pt x="253" y="41"/>
                  </a:lnTo>
                  <a:lnTo>
                    <a:pt x="228" y="42"/>
                  </a:lnTo>
                  <a:lnTo>
                    <a:pt x="203" y="44"/>
                  </a:lnTo>
                  <a:lnTo>
                    <a:pt x="181" y="49"/>
                  </a:lnTo>
                  <a:lnTo>
                    <a:pt x="161" y="56"/>
                  </a:lnTo>
                  <a:lnTo>
                    <a:pt x="143" y="64"/>
                  </a:lnTo>
                  <a:lnTo>
                    <a:pt x="127" y="74"/>
                  </a:lnTo>
                  <a:lnTo>
                    <a:pt x="112" y="84"/>
                  </a:lnTo>
                  <a:lnTo>
                    <a:pt x="99" y="98"/>
                  </a:lnTo>
                  <a:lnTo>
                    <a:pt x="88" y="112"/>
                  </a:lnTo>
                  <a:lnTo>
                    <a:pt x="78" y="129"/>
                  </a:lnTo>
                  <a:lnTo>
                    <a:pt x="69" y="147"/>
                  </a:lnTo>
                  <a:lnTo>
                    <a:pt x="62" y="166"/>
                  </a:lnTo>
                  <a:lnTo>
                    <a:pt x="56" y="186"/>
                  </a:lnTo>
                  <a:lnTo>
                    <a:pt x="51" y="208"/>
                  </a:lnTo>
                  <a:lnTo>
                    <a:pt x="47" y="232"/>
                  </a:lnTo>
                  <a:lnTo>
                    <a:pt x="0" y="240"/>
                  </a:lnTo>
                  <a:lnTo>
                    <a:pt x="24" y="176"/>
                  </a:lnTo>
                  <a:close/>
                </a:path>
              </a:pathLst>
            </a:custGeom>
            <a:solidFill>
              <a:srgbClr val="FF4C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9" name="Freeform 87">
              <a:extLst>
                <a:ext uri="{FF2B5EF4-FFF2-40B4-BE49-F238E27FC236}">
                  <a16:creationId xmlns:a16="http://schemas.microsoft.com/office/drawing/2014/main" id="{23A9E1E4-3A5D-CE78-1483-8B19BFF6DCA3}"/>
                </a:ext>
              </a:extLst>
            </p:cNvPr>
            <p:cNvSpPr>
              <a:spLocks/>
            </p:cNvSpPr>
            <p:nvPr/>
          </p:nvSpPr>
          <p:spPr bwMode="auto">
            <a:xfrm>
              <a:off x="-2" y="1842"/>
              <a:ext cx="151" cy="81"/>
            </a:xfrm>
            <a:custGeom>
              <a:avLst/>
              <a:gdLst>
                <a:gd name="T0" fmla="*/ 19 w 452"/>
                <a:gd name="T1" fmla="*/ 177 h 241"/>
                <a:gd name="T2" fmla="*/ 24 w 452"/>
                <a:gd name="T3" fmla="*/ 159 h 241"/>
                <a:gd name="T4" fmla="*/ 30 w 452"/>
                <a:gd name="T5" fmla="*/ 141 h 241"/>
                <a:gd name="T6" fmla="*/ 38 w 452"/>
                <a:gd name="T7" fmla="*/ 124 h 241"/>
                <a:gd name="T8" fmla="*/ 46 w 452"/>
                <a:gd name="T9" fmla="*/ 108 h 241"/>
                <a:gd name="T10" fmla="*/ 56 w 452"/>
                <a:gd name="T11" fmla="*/ 94 h 241"/>
                <a:gd name="T12" fmla="*/ 67 w 452"/>
                <a:gd name="T13" fmla="*/ 80 h 241"/>
                <a:gd name="T14" fmla="*/ 80 w 452"/>
                <a:gd name="T15" fmla="*/ 67 h 241"/>
                <a:gd name="T16" fmla="*/ 93 w 452"/>
                <a:gd name="T17" fmla="*/ 55 h 241"/>
                <a:gd name="T18" fmla="*/ 109 w 452"/>
                <a:gd name="T19" fmla="*/ 44 h 241"/>
                <a:gd name="T20" fmla="*/ 125 w 452"/>
                <a:gd name="T21" fmla="*/ 35 h 241"/>
                <a:gd name="T22" fmla="*/ 143 w 452"/>
                <a:gd name="T23" fmla="*/ 26 h 241"/>
                <a:gd name="T24" fmla="*/ 162 w 452"/>
                <a:gd name="T25" fmla="*/ 18 h 241"/>
                <a:gd name="T26" fmla="*/ 183 w 452"/>
                <a:gd name="T27" fmla="*/ 12 h 241"/>
                <a:gd name="T28" fmla="*/ 206 w 452"/>
                <a:gd name="T29" fmla="*/ 7 h 241"/>
                <a:gd name="T30" fmla="*/ 229 w 452"/>
                <a:gd name="T31" fmla="*/ 3 h 241"/>
                <a:gd name="T32" fmla="*/ 255 w 452"/>
                <a:gd name="T33" fmla="*/ 0 h 241"/>
                <a:gd name="T34" fmla="*/ 280 w 452"/>
                <a:gd name="T35" fmla="*/ 8 h 241"/>
                <a:gd name="T36" fmla="*/ 303 w 452"/>
                <a:gd name="T37" fmla="*/ 16 h 241"/>
                <a:gd name="T38" fmla="*/ 323 w 452"/>
                <a:gd name="T39" fmla="*/ 25 h 241"/>
                <a:gd name="T40" fmla="*/ 341 w 452"/>
                <a:gd name="T41" fmla="*/ 33 h 241"/>
                <a:gd name="T42" fmla="*/ 358 w 452"/>
                <a:gd name="T43" fmla="*/ 44 h 241"/>
                <a:gd name="T44" fmla="*/ 373 w 452"/>
                <a:gd name="T45" fmla="*/ 55 h 241"/>
                <a:gd name="T46" fmla="*/ 385 w 452"/>
                <a:gd name="T47" fmla="*/ 68 h 241"/>
                <a:gd name="T48" fmla="*/ 398 w 452"/>
                <a:gd name="T49" fmla="*/ 81 h 241"/>
                <a:gd name="T50" fmla="*/ 407 w 452"/>
                <a:gd name="T51" fmla="*/ 95 h 241"/>
                <a:gd name="T52" fmla="*/ 416 w 452"/>
                <a:gd name="T53" fmla="*/ 109 h 241"/>
                <a:gd name="T54" fmla="*/ 423 w 452"/>
                <a:gd name="T55" fmla="*/ 124 h 241"/>
                <a:gd name="T56" fmla="*/ 431 w 452"/>
                <a:gd name="T57" fmla="*/ 141 h 241"/>
                <a:gd name="T58" fmla="*/ 437 w 452"/>
                <a:gd name="T59" fmla="*/ 159 h 241"/>
                <a:gd name="T60" fmla="*/ 442 w 452"/>
                <a:gd name="T61" fmla="*/ 177 h 241"/>
                <a:gd name="T62" fmla="*/ 447 w 452"/>
                <a:gd name="T63" fmla="*/ 196 h 241"/>
                <a:gd name="T64" fmla="*/ 452 w 452"/>
                <a:gd name="T65" fmla="*/ 216 h 241"/>
                <a:gd name="T66" fmla="*/ 415 w 452"/>
                <a:gd name="T67" fmla="*/ 216 h 241"/>
                <a:gd name="T68" fmla="*/ 404 w 452"/>
                <a:gd name="T69" fmla="*/ 174 h 241"/>
                <a:gd name="T70" fmla="*/ 390 w 452"/>
                <a:gd name="T71" fmla="*/ 140 h 241"/>
                <a:gd name="T72" fmla="*/ 377 w 452"/>
                <a:gd name="T73" fmla="*/ 114 h 241"/>
                <a:gd name="T74" fmla="*/ 361 w 452"/>
                <a:gd name="T75" fmla="*/ 92 h 241"/>
                <a:gd name="T76" fmla="*/ 344 w 452"/>
                <a:gd name="T77" fmla="*/ 77 h 241"/>
                <a:gd name="T78" fmla="*/ 324 w 452"/>
                <a:gd name="T79" fmla="*/ 63 h 241"/>
                <a:gd name="T80" fmla="*/ 302 w 452"/>
                <a:gd name="T81" fmla="*/ 51 h 241"/>
                <a:gd name="T82" fmla="*/ 277 w 452"/>
                <a:gd name="T83" fmla="*/ 41 h 241"/>
                <a:gd name="T84" fmla="*/ 249 w 452"/>
                <a:gd name="T85" fmla="*/ 40 h 241"/>
                <a:gd name="T86" fmla="*/ 223 w 452"/>
                <a:gd name="T87" fmla="*/ 41 h 241"/>
                <a:gd name="T88" fmla="*/ 199 w 452"/>
                <a:gd name="T89" fmla="*/ 44 h 241"/>
                <a:gd name="T90" fmla="*/ 177 w 452"/>
                <a:gd name="T91" fmla="*/ 49 h 241"/>
                <a:gd name="T92" fmla="*/ 157 w 452"/>
                <a:gd name="T93" fmla="*/ 55 h 241"/>
                <a:gd name="T94" fmla="*/ 138 w 452"/>
                <a:gd name="T95" fmla="*/ 63 h 241"/>
                <a:gd name="T96" fmla="*/ 123 w 452"/>
                <a:gd name="T97" fmla="*/ 73 h 241"/>
                <a:gd name="T98" fmla="*/ 108 w 452"/>
                <a:gd name="T99" fmla="*/ 85 h 241"/>
                <a:gd name="T100" fmla="*/ 94 w 452"/>
                <a:gd name="T101" fmla="*/ 97 h 241"/>
                <a:gd name="T102" fmla="*/ 83 w 452"/>
                <a:gd name="T103" fmla="*/ 112 h 241"/>
                <a:gd name="T104" fmla="*/ 73 w 452"/>
                <a:gd name="T105" fmla="*/ 128 h 241"/>
                <a:gd name="T106" fmla="*/ 65 w 452"/>
                <a:gd name="T107" fmla="*/ 146 h 241"/>
                <a:gd name="T108" fmla="*/ 57 w 452"/>
                <a:gd name="T109" fmla="*/ 165 h 241"/>
                <a:gd name="T110" fmla="*/ 51 w 452"/>
                <a:gd name="T111" fmla="*/ 187 h 241"/>
                <a:gd name="T112" fmla="*/ 46 w 452"/>
                <a:gd name="T113" fmla="*/ 209 h 241"/>
                <a:gd name="T114" fmla="*/ 43 w 452"/>
                <a:gd name="T115" fmla="*/ 233 h 241"/>
                <a:gd name="T116" fmla="*/ 0 w 452"/>
                <a:gd name="T117" fmla="*/ 241 h 241"/>
                <a:gd name="T118" fmla="*/ 19 w 452"/>
                <a:gd name="T119" fmla="*/ 177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2" h="241">
                  <a:moveTo>
                    <a:pt x="19" y="177"/>
                  </a:moveTo>
                  <a:lnTo>
                    <a:pt x="24" y="159"/>
                  </a:lnTo>
                  <a:lnTo>
                    <a:pt x="30" y="141"/>
                  </a:lnTo>
                  <a:lnTo>
                    <a:pt x="38" y="124"/>
                  </a:lnTo>
                  <a:lnTo>
                    <a:pt x="46" y="108"/>
                  </a:lnTo>
                  <a:lnTo>
                    <a:pt x="56" y="94"/>
                  </a:lnTo>
                  <a:lnTo>
                    <a:pt x="67" y="80"/>
                  </a:lnTo>
                  <a:lnTo>
                    <a:pt x="80" y="67"/>
                  </a:lnTo>
                  <a:lnTo>
                    <a:pt x="93" y="55"/>
                  </a:lnTo>
                  <a:lnTo>
                    <a:pt x="109" y="44"/>
                  </a:lnTo>
                  <a:lnTo>
                    <a:pt x="125" y="35"/>
                  </a:lnTo>
                  <a:lnTo>
                    <a:pt x="143" y="26"/>
                  </a:lnTo>
                  <a:lnTo>
                    <a:pt x="162" y="18"/>
                  </a:lnTo>
                  <a:lnTo>
                    <a:pt x="183" y="12"/>
                  </a:lnTo>
                  <a:lnTo>
                    <a:pt x="206" y="7"/>
                  </a:lnTo>
                  <a:lnTo>
                    <a:pt x="229" y="3"/>
                  </a:lnTo>
                  <a:lnTo>
                    <a:pt x="255" y="0"/>
                  </a:lnTo>
                  <a:lnTo>
                    <a:pt x="280" y="8"/>
                  </a:lnTo>
                  <a:lnTo>
                    <a:pt x="303" y="16"/>
                  </a:lnTo>
                  <a:lnTo>
                    <a:pt x="323" y="25"/>
                  </a:lnTo>
                  <a:lnTo>
                    <a:pt x="341" y="33"/>
                  </a:lnTo>
                  <a:lnTo>
                    <a:pt x="358" y="44"/>
                  </a:lnTo>
                  <a:lnTo>
                    <a:pt x="373" y="55"/>
                  </a:lnTo>
                  <a:lnTo>
                    <a:pt x="385" y="68"/>
                  </a:lnTo>
                  <a:lnTo>
                    <a:pt x="398" y="81"/>
                  </a:lnTo>
                  <a:lnTo>
                    <a:pt x="407" y="95"/>
                  </a:lnTo>
                  <a:lnTo>
                    <a:pt x="416" y="109"/>
                  </a:lnTo>
                  <a:lnTo>
                    <a:pt x="423" y="124"/>
                  </a:lnTo>
                  <a:lnTo>
                    <a:pt x="431" y="141"/>
                  </a:lnTo>
                  <a:lnTo>
                    <a:pt x="437" y="159"/>
                  </a:lnTo>
                  <a:lnTo>
                    <a:pt x="442" y="177"/>
                  </a:lnTo>
                  <a:lnTo>
                    <a:pt x="447" y="196"/>
                  </a:lnTo>
                  <a:lnTo>
                    <a:pt x="452" y="216"/>
                  </a:lnTo>
                  <a:lnTo>
                    <a:pt x="415" y="216"/>
                  </a:lnTo>
                  <a:lnTo>
                    <a:pt x="404" y="174"/>
                  </a:lnTo>
                  <a:lnTo>
                    <a:pt x="390" y="140"/>
                  </a:lnTo>
                  <a:lnTo>
                    <a:pt x="377" y="114"/>
                  </a:lnTo>
                  <a:lnTo>
                    <a:pt x="361" y="92"/>
                  </a:lnTo>
                  <a:lnTo>
                    <a:pt x="344" y="77"/>
                  </a:lnTo>
                  <a:lnTo>
                    <a:pt x="324" y="63"/>
                  </a:lnTo>
                  <a:lnTo>
                    <a:pt x="302" y="51"/>
                  </a:lnTo>
                  <a:lnTo>
                    <a:pt x="277" y="41"/>
                  </a:lnTo>
                  <a:lnTo>
                    <a:pt x="249" y="40"/>
                  </a:lnTo>
                  <a:lnTo>
                    <a:pt x="223" y="41"/>
                  </a:lnTo>
                  <a:lnTo>
                    <a:pt x="199" y="44"/>
                  </a:lnTo>
                  <a:lnTo>
                    <a:pt x="177" y="49"/>
                  </a:lnTo>
                  <a:lnTo>
                    <a:pt x="157" y="55"/>
                  </a:lnTo>
                  <a:lnTo>
                    <a:pt x="138" y="63"/>
                  </a:lnTo>
                  <a:lnTo>
                    <a:pt x="123" y="73"/>
                  </a:lnTo>
                  <a:lnTo>
                    <a:pt x="108" y="85"/>
                  </a:lnTo>
                  <a:lnTo>
                    <a:pt x="94" y="97"/>
                  </a:lnTo>
                  <a:lnTo>
                    <a:pt x="83" y="112"/>
                  </a:lnTo>
                  <a:lnTo>
                    <a:pt x="73" y="128"/>
                  </a:lnTo>
                  <a:lnTo>
                    <a:pt x="65" y="146"/>
                  </a:lnTo>
                  <a:lnTo>
                    <a:pt x="57" y="165"/>
                  </a:lnTo>
                  <a:lnTo>
                    <a:pt x="51" y="187"/>
                  </a:lnTo>
                  <a:lnTo>
                    <a:pt x="46" y="209"/>
                  </a:lnTo>
                  <a:lnTo>
                    <a:pt x="43" y="233"/>
                  </a:lnTo>
                  <a:lnTo>
                    <a:pt x="0" y="241"/>
                  </a:lnTo>
                  <a:lnTo>
                    <a:pt x="19" y="177"/>
                  </a:lnTo>
                  <a:close/>
                </a:path>
              </a:pathLst>
            </a:custGeom>
            <a:solidFill>
              <a:srgbClr val="FF4C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0" name="Freeform 88">
              <a:extLst>
                <a:ext uri="{FF2B5EF4-FFF2-40B4-BE49-F238E27FC236}">
                  <a16:creationId xmlns:a16="http://schemas.microsoft.com/office/drawing/2014/main" id="{870D0E93-52EA-F726-A2B9-A72E35CDB176}"/>
                </a:ext>
              </a:extLst>
            </p:cNvPr>
            <p:cNvSpPr>
              <a:spLocks/>
            </p:cNvSpPr>
            <p:nvPr/>
          </p:nvSpPr>
          <p:spPr bwMode="auto">
            <a:xfrm>
              <a:off x="564" y="1898"/>
              <a:ext cx="26" cy="48"/>
            </a:xfrm>
            <a:custGeom>
              <a:avLst/>
              <a:gdLst>
                <a:gd name="T0" fmla="*/ 48 w 78"/>
                <a:gd name="T1" fmla="*/ 2 h 144"/>
                <a:gd name="T2" fmla="*/ 28 w 78"/>
                <a:gd name="T3" fmla="*/ 14 h 144"/>
                <a:gd name="T4" fmla="*/ 13 w 78"/>
                <a:gd name="T5" fmla="*/ 30 h 144"/>
                <a:gd name="T6" fmla="*/ 3 w 78"/>
                <a:gd name="T7" fmla="*/ 49 h 144"/>
                <a:gd name="T8" fmla="*/ 0 w 78"/>
                <a:gd name="T9" fmla="*/ 69 h 144"/>
                <a:gd name="T10" fmla="*/ 0 w 78"/>
                <a:gd name="T11" fmla="*/ 89 h 144"/>
                <a:gd name="T12" fmla="*/ 6 w 78"/>
                <a:gd name="T13" fmla="*/ 107 h 144"/>
                <a:gd name="T14" fmla="*/ 16 w 78"/>
                <a:gd name="T15" fmla="*/ 122 h 144"/>
                <a:gd name="T16" fmla="*/ 29 w 78"/>
                <a:gd name="T17" fmla="*/ 133 h 144"/>
                <a:gd name="T18" fmla="*/ 56 w 78"/>
                <a:gd name="T19" fmla="*/ 144 h 144"/>
                <a:gd name="T20" fmla="*/ 38 w 78"/>
                <a:gd name="T21" fmla="*/ 120 h 144"/>
                <a:gd name="T22" fmla="*/ 27 w 78"/>
                <a:gd name="T23" fmla="*/ 98 h 144"/>
                <a:gd name="T24" fmla="*/ 22 w 78"/>
                <a:gd name="T25" fmla="*/ 79 h 144"/>
                <a:gd name="T26" fmla="*/ 24 w 78"/>
                <a:gd name="T27" fmla="*/ 60 h 144"/>
                <a:gd name="T28" fmla="*/ 32 w 78"/>
                <a:gd name="T29" fmla="*/ 44 h 144"/>
                <a:gd name="T30" fmla="*/ 43 w 78"/>
                <a:gd name="T31" fmla="*/ 28 h 144"/>
                <a:gd name="T32" fmla="*/ 59 w 78"/>
                <a:gd name="T33" fmla="*/ 14 h 144"/>
                <a:gd name="T34" fmla="*/ 78 w 78"/>
                <a:gd name="T35" fmla="*/ 0 h 144"/>
                <a:gd name="T36" fmla="*/ 48 w 78"/>
                <a:gd name="T37" fmla="*/ 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144">
                  <a:moveTo>
                    <a:pt x="48" y="2"/>
                  </a:moveTo>
                  <a:lnTo>
                    <a:pt x="28" y="14"/>
                  </a:lnTo>
                  <a:lnTo>
                    <a:pt x="13" y="30"/>
                  </a:lnTo>
                  <a:lnTo>
                    <a:pt x="3" y="49"/>
                  </a:lnTo>
                  <a:lnTo>
                    <a:pt x="0" y="69"/>
                  </a:lnTo>
                  <a:lnTo>
                    <a:pt x="0" y="89"/>
                  </a:lnTo>
                  <a:lnTo>
                    <a:pt x="6" y="107"/>
                  </a:lnTo>
                  <a:lnTo>
                    <a:pt x="16" y="122"/>
                  </a:lnTo>
                  <a:lnTo>
                    <a:pt x="29" y="133"/>
                  </a:lnTo>
                  <a:lnTo>
                    <a:pt x="56" y="144"/>
                  </a:lnTo>
                  <a:lnTo>
                    <a:pt x="38" y="120"/>
                  </a:lnTo>
                  <a:lnTo>
                    <a:pt x="27" y="98"/>
                  </a:lnTo>
                  <a:lnTo>
                    <a:pt x="22" y="79"/>
                  </a:lnTo>
                  <a:lnTo>
                    <a:pt x="24" y="60"/>
                  </a:lnTo>
                  <a:lnTo>
                    <a:pt x="32" y="44"/>
                  </a:lnTo>
                  <a:lnTo>
                    <a:pt x="43" y="28"/>
                  </a:lnTo>
                  <a:lnTo>
                    <a:pt x="59" y="14"/>
                  </a:lnTo>
                  <a:lnTo>
                    <a:pt x="78" y="0"/>
                  </a:lnTo>
                  <a:lnTo>
                    <a:pt x="48" y="2"/>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1" name="Freeform 89">
              <a:extLst>
                <a:ext uri="{FF2B5EF4-FFF2-40B4-BE49-F238E27FC236}">
                  <a16:creationId xmlns:a16="http://schemas.microsoft.com/office/drawing/2014/main" id="{03D390E8-173C-64A6-0E25-3DD807F8A171}"/>
                </a:ext>
              </a:extLst>
            </p:cNvPr>
            <p:cNvSpPr>
              <a:spLocks/>
            </p:cNvSpPr>
            <p:nvPr/>
          </p:nvSpPr>
          <p:spPr bwMode="auto">
            <a:xfrm>
              <a:off x="52" y="1893"/>
              <a:ext cx="27" cy="47"/>
            </a:xfrm>
            <a:custGeom>
              <a:avLst/>
              <a:gdLst>
                <a:gd name="T0" fmla="*/ 49 w 80"/>
                <a:gd name="T1" fmla="*/ 3 h 143"/>
                <a:gd name="T2" fmla="*/ 29 w 80"/>
                <a:gd name="T3" fmla="*/ 14 h 143"/>
                <a:gd name="T4" fmla="*/ 13 w 80"/>
                <a:gd name="T5" fmla="*/ 30 h 143"/>
                <a:gd name="T6" fmla="*/ 5 w 80"/>
                <a:gd name="T7" fmla="*/ 49 h 143"/>
                <a:gd name="T8" fmla="*/ 0 w 80"/>
                <a:gd name="T9" fmla="*/ 69 h 143"/>
                <a:gd name="T10" fmla="*/ 0 w 80"/>
                <a:gd name="T11" fmla="*/ 88 h 143"/>
                <a:gd name="T12" fmla="*/ 6 w 80"/>
                <a:gd name="T13" fmla="*/ 106 h 143"/>
                <a:gd name="T14" fmla="*/ 16 w 80"/>
                <a:gd name="T15" fmla="*/ 122 h 143"/>
                <a:gd name="T16" fmla="*/ 29 w 80"/>
                <a:gd name="T17" fmla="*/ 132 h 143"/>
                <a:gd name="T18" fmla="*/ 56 w 80"/>
                <a:gd name="T19" fmla="*/ 143 h 143"/>
                <a:gd name="T20" fmla="*/ 38 w 80"/>
                <a:gd name="T21" fmla="*/ 119 h 143"/>
                <a:gd name="T22" fmla="*/ 27 w 80"/>
                <a:gd name="T23" fmla="*/ 97 h 143"/>
                <a:gd name="T24" fmla="*/ 23 w 80"/>
                <a:gd name="T25" fmla="*/ 78 h 143"/>
                <a:gd name="T26" fmla="*/ 26 w 80"/>
                <a:gd name="T27" fmla="*/ 60 h 143"/>
                <a:gd name="T28" fmla="*/ 33 w 80"/>
                <a:gd name="T29" fmla="*/ 44 h 143"/>
                <a:gd name="T30" fmla="*/ 44 w 80"/>
                <a:gd name="T31" fmla="*/ 28 h 143"/>
                <a:gd name="T32" fmla="*/ 60 w 80"/>
                <a:gd name="T33" fmla="*/ 14 h 143"/>
                <a:gd name="T34" fmla="*/ 80 w 80"/>
                <a:gd name="T35" fmla="*/ 0 h 143"/>
                <a:gd name="T36" fmla="*/ 49 w 80"/>
                <a:gd name="T37" fmla="*/ 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0" h="143">
                  <a:moveTo>
                    <a:pt x="49" y="3"/>
                  </a:moveTo>
                  <a:lnTo>
                    <a:pt x="29" y="14"/>
                  </a:lnTo>
                  <a:lnTo>
                    <a:pt x="13" y="30"/>
                  </a:lnTo>
                  <a:lnTo>
                    <a:pt x="5" y="49"/>
                  </a:lnTo>
                  <a:lnTo>
                    <a:pt x="0" y="69"/>
                  </a:lnTo>
                  <a:lnTo>
                    <a:pt x="0" y="88"/>
                  </a:lnTo>
                  <a:lnTo>
                    <a:pt x="6" y="106"/>
                  </a:lnTo>
                  <a:lnTo>
                    <a:pt x="16" y="122"/>
                  </a:lnTo>
                  <a:lnTo>
                    <a:pt x="29" y="132"/>
                  </a:lnTo>
                  <a:lnTo>
                    <a:pt x="56" y="143"/>
                  </a:lnTo>
                  <a:lnTo>
                    <a:pt x="38" y="119"/>
                  </a:lnTo>
                  <a:lnTo>
                    <a:pt x="27" y="97"/>
                  </a:lnTo>
                  <a:lnTo>
                    <a:pt x="23" y="78"/>
                  </a:lnTo>
                  <a:lnTo>
                    <a:pt x="26" y="60"/>
                  </a:lnTo>
                  <a:lnTo>
                    <a:pt x="33" y="44"/>
                  </a:lnTo>
                  <a:lnTo>
                    <a:pt x="44" y="28"/>
                  </a:lnTo>
                  <a:lnTo>
                    <a:pt x="60" y="14"/>
                  </a:lnTo>
                  <a:lnTo>
                    <a:pt x="80" y="0"/>
                  </a:lnTo>
                  <a:lnTo>
                    <a:pt x="49" y="3"/>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2" name="Freeform 90">
              <a:extLst>
                <a:ext uri="{FF2B5EF4-FFF2-40B4-BE49-F238E27FC236}">
                  <a16:creationId xmlns:a16="http://schemas.microsoft.com/office/drawing/2014/main" id="{38620881-CD59-0916-94CF-070070D2EEB4}"/>
                </a:ext>
              </a:extLst>
            </p:cNvPr>
            <p:cNvSpPr>
              <a:spLocks/>
            </p:cNvSpPr>
            <p:nvPr/>
          </p:nvSpPr>
          <p:spPr bwMode="auto">
            <a:xfrm>
              <a:off x="587" y="1911"/>
              <a:ext cx="15" cy="21"/>
            </a:xfrm>
            <a:custGeom>
              <a:avLst/>
              <a:gdLst>
                <a:gd name="T0" fmla="*/ 3 w 45"/>
                <a:gd name="T1" fmla="*/ 0 h 65"/>
                <a:gd name="T2" fmla="*/ 18 w 45"/>
                <a:gd name="T3" fmla="*/ 14 h 65"/>
                <a:gd name="T4" fmla="*/ 25 w 45"/>
                <a:gd name="T5" fmla="*/ 29 h 65"/>
                <a:gd name="T6" fmla="*/ 22 w 45"/>
                <a:gd name="T7" fmla="*/ 46 h 65"/>
                <a:gd name="T8" fmla="*/ 7 w 45"/>
                <a:gd name="T9" fmla="*/ 64 h 65"/>
                <a:gd name="T10" fmla="*/ 0 w 45"/>
                <a:gd name="T11" fmla="*/ 65 h 65"/>
                <a:gd name="T12" fmla="*/ 23 w 45"/>
                <a:gd name="T13" fmla="*/ 64 h 65"/>
                <a:gd name="T14" fmla="*/ 36 w 45"/>
                <a:gd name="T15" fmla="*/ 56 h 65"/>
                <a:gd name="T16" fmla="*/ 44 w 45"/>
                <a:gd name="T17" fmla="*/ 46 h 65"/>
                <a:gd name="T18" fmla="*/ 45 w 45"/>
                <a:gd name="T19" fmla="*/ 34 h 65"/>
                <a:gd name="T20" fmla="*/ 40 w 45"/>
                <a:gd name="T21" fmla="*/ 22 h 65"/>
                <a:gd name="T22" fmla="*/ 31 w 45"/>
                <a:gd name="T23" fmla="*/ 10 h 65"/>
                <a:gd name="T24" fmla="*/ 19 w 45"/>
                <a:gd name="T25" fmla="*/ 2 h 65"/>
                <a:gd name="T26" fmla="*/ 3 w 45"/>
                <a:gd name="T2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65">
                  <a:moveTo>
                    <a:pt x="3" y="0"/>
                  </a:moveTo>
                  <a:lnTo>
                    <a:pt x="18" y="14"/>
                  </a:lnTo>
                  <a:lnTo>
                    <a:pt x="25" y="29"/>
                  </a:lnTo>
                  <a:lnTo>
                    <a:pt x="22" y="46"/>
                  </a:lnTo>
                  <a:lnTo>
                    <a:pt x="7" y="64"/>
                  </a:lnTo>
                  <a:lnTo>
                    <a:pt x="0" y="65"/>
                  </a:lnTo>
                  <a:lnTo>
                    <a:pt x="23" y="64"/>
                  </a:lnTo>
                  <a:lnTo>
                    <a:pt x="36" y="56"/>
                  </a:lnTo>
                  <a:lnTo>
                    <a:pt x="44" y="46"/>
                  </a:lnTo>
                  <a:lnTo>
                    <a:pt x="45" y="34"/>
                  </a:lnTo>
                  <a:lnTo>
                    <a:pt x="40" y="22"/>
                  </a:lnTo>
                  <a:lnTo>
                    <a:pt x="31" y="10"/>
                  </a:lnTo>
                  <a:lnTo>
                    <a:pt x="19" y="2"/>
                  </a:lnTo>
                  <a:lnTo>
                    <a:pt x="3" y="0"/>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3" name="Freeform 91">
              <a:extLst>
                <a:ext uri="{FF2B5EF4-FFF2-40B4-BE49-F238E27FC236}">
                  <a16:creationId xmlns:a16="http://schemas.microsoft.com/office/drawing/2014/main" id="{0298E401-73F0-86AF-46A2-96ED5D7270DC}"/>
                </a:ext>
              </a:extLst>
            </p:cNvPr>
            <p:cNvSpPr>
              <a:spLocks/>
            </p:cNvSpPr>
            <p:nvPr/>
          </p:nvSpPr>
          <p:spPr bwMode="auto">
            <a:xfrm>
              <a:off x="75" y="1905"/>
              <a:ext cx="15" cy="22"/>
            </a:xfrm>
            <a:custGeom>
              <a:avLst/>
              <a:gdLst>
                <a:gd name="T0" fmla="*/ 3 w 45"/>
                <a:gd name="T1" fmla="*/ 0 h 67"/>
                <a:gd name="T2" fmla="*/ 18 w 45"/>
                <a:gd name="T3" fmla="*/ 14 h 67"/>
                <a:gd name="T4" fmla="*/ 26 w 45"/>
                <a:gd name="T5" fmla="*/ 30 h 67"/>
                <a:gd name="T6" fmla="*/ 21 w 45"/>
                <a:gd name="T7" fmla="*/ 48 h 67"/>
                <a:gd name="T8" fmla="*/ 6 w 45"/>
                <a:gd name="T9" fmla="*/ 64 h 67"/>
                <a:gd name="T10" fmla="*/ 0 w 45"/>
                <a:gd name="T11" fmla="*/ 67 h 67"/>
                <a:gd name="T12" fmla="*/ 22 w 45"/>
                <a:gd name="T13" fmla="*/ 64 h 67"/>
                <a:gd name="T14" fmla="*/ 37 w 45"/>
                <a:gd name="T15" fmla="*/ 58 h 67"/>
                <a:gd name="T16" fmla="*/ 44 w 45"/>
                <a:gd name="T17" fmla="*/ 46 h 67"/>
                <a:gd name="T18" fmla="*/ 45 w 45"/>
                <a:gd name="T19" fmla="*/ 35 h 67"/>
                <a:gd name="T20" fmla="*/ 40 w 45"/>
                <a:gd name="T21" fmla="*/ 22 h 67"/>
                <a:gd name="T22" fmla="*/ 32 w 45"/>
                <a:gd name="T23" fmla="*/ 11 h 67"/>
                <a:gd name="T24" fmla="*/ 19 w 45"/>
                <a:gd name="T25" fmla="*/ 3 h 67"/>
                <a:gd name="T26" fmla="*/ 3 w 45"/>
                <a:gd name="T27"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67">
                  <a:moveTo>
                    <a:pt x="3" y="0"/>
                  </a:moveTo>
                  <a:lnTo>
                    <a:pt x="18" y="14"/>
                  </a:lnTo>
                  <a:lnTo>
                    <a:pt x="26" y="30"/>
                  </a:lnTo>
                  <a:lnTo>
                    <a:pt x="21" y="48"/>
                  </a:lnTo>
                  <a:lnTo>
                    <a:pt x="6" y="64"/>
                  </a:lnTo>
                  <a:lnTo>
                    <a:pt x="0" y="67"/>
                  </a:lnTo>
                  <a:lnTo>
                    <a:pt x="22" y="64"/>
                  </a:lnTo>
                  <a:lnTo>
                    <a:pt x="37" y="58"/>
                  </a:lnTo>
                  <a:lnTo>
                    <a:pt x="44" y="46"/>
                  </a:lnTo>
                  <a:lnTo>
                    <a:pt x="45" y="35"/>
                  </a:lnTo>
                  <a:lnTo>
                    <a:pt x="40" y="22"/>
                  </a:lnTo>
                  <a:lnTo>
                    <a:pt x="32" y="11"/>
                  </a:lnTo>
                  <a:lnTo>
                    <a:pt x="19" y="3"/>
                  </a:lnTo>
                  <a:lnTo>
                    <a:pt x="3" y="0"/>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4" name="Freeform 92">
              <a:extLst>
                <a:ext uri="{FF2B5EF4-FFF2-40B4-BE49-F238E27FC236}">
                  <a16:creationId xmlns:a16="http://schemas.microsoft.com/office/drawing/2014/main" id="{26B225DA-F799-FF3A-3F3A-0917C5DF74C1}"/>
                </a:ext>
              </a:extLst>
            </p:cNvPr>
            <p:cNvSpPr>
              <a:spLocks/>
            </p:cNvSpPr>
            <p:nvPr/>
          </p:nvSpPr>
          <p:spPr bwMode="auto">
            <a:xfrm>
              <a:off x="578" y="1912"/>
              <a:ext cx="18" cy="20"/>
            </a:xfrm>
            <a:custGeom>
              <a:avLst/>
              <a:gdLst>
                <a:gd name="T0" fmla="*/ 27 w 54"/>
                <a:gd name="T1" fmla="*/ 0 h 60"/>
                <a:gd name="T2" fmla="*/ 38 w 54"/>
                <a:gd name="T3" fmla="*/ 2 h 60"/>
                <a:gd name="T4" fmla="*/ 46 w 54"/>
                <a:gd name="T5" fmla="*/ 9 h 60"/>
                <a:gd name="T6" fmla="*/ 51 w 54"/>
                <a:gd name="T7" fmla="*/ 18 h 60"/>
                <a:gd name="T8" fmla="*/ 54 w 54"/>
                <a:gd name="T9" fmla="*/ 29 h 60"/>
                <a:gd name="T10" fmla="*/ 51 w 54"/>
                <a:gd name="T11" fmla="*/ 41 h 60"/>
                <a:gd name="T12" fmla="*/ 46 w 54"/>
                <a:gd name="T13" fmla="*/ 51 h 60"/>
                <a:gd name="T14" fmla="*/ 38 w 54"/>
                <a:gd name="T15" fmla="*/ 57 h 60"/>
                <a:gd name="T16" fmla="*/ 27 w 54"/>
                <a:gd name="T17" fmla="*/ 60 h 60"/>
                <a:gd name="T18" fmla="*/ 17 w 54"/>
                <a:gd name="T19" fmla="*/ 57 h 60"/>
                <a:gd name="T20" fmla="*/ 8 w 54"/>
                <a:gd name="T21" fmla="*/ 51 h 60"/>
                <a:gd name="T22" fmla="*/ 2 w 54"/>
                <a:gd name="T23" fmla="*/ 41 h 60"/>
                <a:gd name="T24" fmla="*/ 0 w 54"/>
                <a:gd name="T25" fmla="*/ 29 h 60"/>
                <a:gd name="T26" fmla="*/ 2 w 54"/>
                <a:gd name="T27" fmla="*/ 18 h 60"/>
                <a:gd name="T28" fmla="*/ 8 w 54"/>
                <a:gd name="T29" fmla="*/ 9 h 60"/>
                <a:gd name="T30" fmla="*/ 17 w 54"/>
                <a:gd name="T31" fmla="*/ 2 h 60"/>
                <a:gd name="T32" fmla="*/ 27 w 54"/>
                <a:gd name="T33"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60">
                  <a:moveTo>
                    <a:pt x="27" y="0"/>
                  </a:moveTo>
                  <a:lnTo>
                    <a:pt x="38" y="2"/>
                  </a:lnTo>
                  <a:lnTo>
                    <a:pt x="46" y="9"/>
                  </a:lnTo>
                  <a:lnTo>
                    <a:pt x="51" y="18"/>
                  </a:lnTo>
                  <a:lnTo>
                    <a:pt x="54" y="29"/>
                  </a:lnTo>
                  <a:lnTo>
                    <a:pt x="51" y="41"/>
                  </a:lnTo>
                  <a:lnTo>
                    <a:pt x="46" y="51"/>
                  </a:lnTo>
                  <a:lnTo>
                    <a:pt x="38" y="57"/>
                  </a:lnTo>
                  <a:lnTo>
                    <a:pt x="27" y="60"/>
                  </a:lnTo>
                  <a:lnTo>
                    <a:pt x="17" y="57"/>
                  </a:lnTo>
                  <a:lnTo>
                    <a:pt x="8" y="51"/>
                  </a:lnTo>
                  <a:lnTo>
                    <a:pt x="2" y="41"/>
                  </a:lnTo>
                  <a:lnTo>
                    <a:pt x="0" y="29"/>
                  </a:lnTo>
                  <a:lnTo>
                    <a:pt x="2" y="18"/>
                  </a:lnTo>
                  <a:lnTo>
                    <a:pt x="8" y="9"/>
                  </a:lnTo>
                  <a:lnTo>
                    <a:pt x="17" y="2"/>
                  </a:lnTo>
                  <a:lnTo>
                    <a:pt x="27"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5" name="Freeform 93">
              <a:extLst>
                <a:ext uri="{FF2B5EF4-FFF2-40B4-BE49-F238E27FC236}">
                  <a16:creationId xmlns:a16="http://schemas.microsoft.com/office/drawing/2014/main" id="{4CE1380C-0322-C89F-93C1-2BAFD579C37C}"/>
                </a:ext>
              </a:extLst>
            </p:cNvPr>
            <p:cNvSpPr>
              <a:spLocks/>
            </p:cNvSpPr>
            <p:nvPr/>
          </p:nvSpPr>
          <p:spPr bwMode="auto">
            <a:xfrm>
              <a:off x="67" y="1906"/>
              <a:ext cx="18" cy="20"/>
            </a:xfrm>
            <a:custGeom>
              <a:avLst/>
              <a:gdLst>
                <a:gd name="T0" fmla="*/ 27 w 54"/>
                <a:gd name="T1" fmla="*/ 0 h 60"/>
                <a:gd name="T2" fmla="*/ 38 w 54"/>
                <a:gd name="T3" fmla="*/ 3 h 60"/>
                <a:gd name="T4" fmla="*/ 47 w 54"/>
                <a:gd name="T5" fmla="*/ 9 h 60"/>
                <a:gd name="T6" fmla="*/ 52 w 54"/>
                <a:gd name="T7" fmla="*/ 19 h 60"/>
                <a:gd name="T8" fmla="*/ 54 w 54"/>
                <a:gd name="T9" fmla="*/ 31 h 60"/>
                <a:gd name="T10" fmla="*/ 52 w 54"/>
                <a:gd name="T11" fmla="*/ 42 h 60"/>
                <a:gd name="T12" fmla="*/ 47 w 54"/>
                <a:gd name="T13" fmla="*/ 51 h 60"/>
                <a:gd name="T14" fmla="*/ 38 w 54"/>
                <a:gd name="T15" fmla="*/ 58 h 60"/>
                <a:gd name="T16" fmla="*/ 27 w 54"/>
                <a:gd name="T17" fmla="*/ 60 h 60"/>
                <a:gd name="T18" fmla="*/ 17 w 54"/>
                <a:gd name="T19" fmla="*/ 58 h 60"/>
                <a:gd name="T20" fmla="*/ 9 w 54"/>
                <a:gd name="T21" fmla="*/ 51 h 60"/>
                <a:gd name="T22" fmla="*/ 2 w 54"/>
                <a:gd name="T23" fmla="*/ 42 h 60"/>
                <a:gd name="T24" fmla="*/ 0 w 54"/>
                <a:gd name="T25" fmla="*/ 31 h 60"/>
                <a:gd name="T26" fmla="*/ 2 w 54"/>
                <a:gd name="T27" fmla="*/ 19 h 60"/>
                <a:gd name="T28" fmla="*/ 9 w 54"/>
                <a:gd name="T29" fmla="*/ 9 h 60"/>
                <a:gd name="T30" fmla="*/ 17 w 54"/>
                <a:gd name="T31" fmla="*/ 3 h 60"/>
                <a:gd name="T32" fmla="*/ 27 w 54"/>
                <a:gd name="T33"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60">
                  <a:moveTo>
                    <a:pt x="27" y="0"/>
                  </a:moveTo>
                  <a:lnTo>
                    <a:pt x="38" y="3"/>
                  </a:lnTo>
                  <a:lnTo>
                    <a:pt x="47" y="9"/>
                  </a:lnTo>
                  <a:lnTo>
                    <a:pt x="52" y="19"/>
                  </a:lnTo>
                  <a:lnTo>
                    <a:pt x="54" y="31"/>
                  </a:lnTo>
                  <a:lnTo>
                    <a:pt x="52" y="42"/>
                  </a:lnTo>
                  <a:lnTo>
                    <a:pt x="47" y="51"/>
                  </a:lnTo>
                  <a:lnTo>
                    <a:pt x="38" y="58"/>
                  </a:lnTo>
                  <a:lnTo>
                    <a:pt x="27" y="60"/>
                  </a:lnTo>
                  <a:lnTo>
                    <a:pt x="17" y="58"/>
                  </a:lnTo>
                  <a:lnTo>
                    <a:pt x="9" y="51"/>
                  </a:lnTo>
                  <a:lnTo>
                    <a:pt x="2" y="42"/>
                  </a:lnTo>
                  <a:lnTo>
                    <a:pt x="0" y="31"/>
                  </a:lnTo>
                  <a:lnTo>
                    <a:pt x="2" y="19"/>
                  </a:lnTo>
                  <a:lnTo>
                    <a:pt x="9" y="9"/>
                  </a:lnTo>
                  <a:lnTo>
                    <a:pt x="17" y="3"/>
                  </a:lnTo>
                  <a:lnTo>
                    <a:pt x="27"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6" name="Freeform 94">
              <a:extLst>
                <a:ext uri="{FF2B5EF4-FFF2-40B4-BE49-F238E27FC236}">
                  <a16:creationId xmlns:a16="http://schemas.microsoft.com/office/drawing/2014/main" id="{85DF1CC0-0B10-FEE6-AB1D-9F385BA0B3D0}"/>
                </a:ext>
              </a:extLst>
            </p:cNvPr>
            <p:cNvSpPr>
              <a:spLocks/>
            </p:cNvSpPr>
            <p:nvPr/>
          </p:nvSpPr>
          <p:spPr bwMode="auto">
            <a:xfrm>
              <a:off x="584" y="1903"/>
              <a:ext cx="23" cy="42"/>
            </a:xfrm>
            <a:custGeom>
              <a:avLst/>
              <a:gdLst>
                <a:gd name="T0" fmla="*/ 42 w 70"/>
                <a:gd name="T1" fmla="*/ 0 h 126"/>
                <a:gd name="T2" fmla="*/ 60 w 70"/>
                <a:gd name="T3" fmla="*/ 18 h 126"/>
                <a:gd name="T4" fmla="*/ 65 w 70"/>
                <a:gd name="T5" fmla="*/ 35 h 126"/>
                <a:gd name="T6" fmla="*/ 69 w 70"/>
                <a:gd name="T7" fmla="*/ 51 h 126"/>
                <a:gd name="T8" fmla="*/ 70 w 70"/>
                <a:gd name="T9" fmla="*/ 65 h 126"/>
                <a:gd name="T10" fmla="*/ 68 w 70"/>
                <a:gd name="T11" fmla="*/ 78 h 126"/>
                <a:gd name="T12" fmla="*/ 63 w 70"/>
                <a:gd name="T13" fmla="*/ 91 h 126"/>
                <a:gd name="T14" fmla="*/ 55 w 70"/>
                <a:gd name="T15" fmla="*/ 103 h 126"/>
                <a:gd name="T16" fmla="*/ 44 w 70"/>
                <a:gd name="T17" fmla="*/ 113 h 126"/>
                <a:gd name="T18" fmla="*/ 28 w 70"/>
                <a:gd name="T19" fmla="*/ 123 h 126"/>
                <a:gd name="T20" fmla="*/ 11 w 70"/>
                <a:gd name="T21" fmla="*/ 126 h 126"/>
                <a:gd name="T22" fmla="*/ 0 w 70"/>
                <a:gd name="T23" fmla="*/ 124 h 126"/>
                <a:gd name="T24" fmla="*/ 17 w 70"/>
                <a:gd name="T25" fmla="*/ 117 h 126"/>
                <a:gd name="T26" fmla="*/ 32 w 70"/>
                <a:gd name="T27" fmla="*/ 108 h 126"/>
                <a:gd name="T28" fmla="*/ 42 w 70"/>
                <a:gd name="T29" fmla="*/ 100 h 126"/>
                <a:gd name="T30" fmla="*/ 49 w 70"/>
                <a:gd name="T31" fmla="*/ 90 h 126"/>
                <a:gd name="T32" fmla="*/ 54 w 70"/>
                <a:gd name="T33" fmla="*/ 78 h 126"/>
                <a:gd name="T34" fmla="*/ 57 w 70"/>
                <a:gd name="T35" fmla="*/ 65 h 126"/>
                <a:gd name="T36" fmla="*/ 57 w 70"/>
                <a:gd name="T37" fmla="*/ 48 h 126"/>
                <a:gd name="T38" fmla="*/ 54 w 70"/>
                <a:gd name="T39" fmla="*/ 27 h 126"/>
                <a:gd name="T40" fmla="*/ 42 w 70"/>
                <a:gd name="T41"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0" h="126">
                  <a:moveTo>
                    <a:pt x="42" y="0"/>
                  </a:moveTo>
                  <a:lnTo>
                    <a:pt x="60" y="18"/>
                  </a:lnTo>
                  <a:lnTo>
                    <a:pt x="65" y="35"/>
                  </a:lnTo>
                  <a:lnTo>
                    <a:pt x="69" y="51"/>
                  </a:lnTo>
                  <a:lnTo>
                    <a:pt x="70" y="65"/>
                  </a:lnTo>
                  <a:lnTo>
                    <a:pt x="68" y="78"/>
                  </a:lnTo>
                  <a:lnTo>
                    <a:pt x="63" y="91"/>
                  </a:lnTo>
                  <a:lnTo>
                    <a:pt x="55" y="103"/>
                  </a:lnTo>
                  <a:lnTo>
                    <a:pt x="44" y="113"/>
                  </a:lnTo>
                  <a:lnTo>
                    <a:pt x="28" y="123"/>
                  </a:lnTo>
                  <a:lnTo>
                    <a:pt x="11" y="126"/>
                  </a:lnTo>
                  <a:lnTo>
                    <a:pt x="0" y="124"/>
                  </a:lnTo>
                  <a:lnTo>
                    <a:pt x="17" y="117"/>
                  </a:lnTo>
                  <a:lnTo>
                    <a:pt x="32" y="108"/>
                  </a:lnTo>
                  <a:lnTo>
                    <a:pt x="42" y="100"/>
                  </a:lnTo>
                  <a:lnTo>
                    <a:pt x="49" y="90"/>
                  </a:lnTo>
                  <a:lnTo>
                    <a:pt x="54" y="78"/>
                  </a:lnTo>
                  <a:lnTo>
                    <a:pt x="57" y="65"/>
                  </a:lnTo>
                  <a:lnTo>
                    <a:pt x="57" y="48"/>
                  </a:lnTo>
                  <a:lnTo>
                    <a:pt x="54" y="27"/>
                  </a:lnTo>
                  <a:lnTo>
                    <a:pt x="42"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7" name="Freeform 95">
              <a:extLst>
                <a:ext uri="{FF2B5EF4-FFF2-40B4-BE49-F238E27FC236}">
                  <a16:creationId xmlns:a16="http://schemas.microsoft.com/office/drawing/2014/main" id="{1B657D9E-47CB-7675-98E4-A14D3753B6CD}"/>
                </a:ext>
              </a:extLst>
            </p:cNvPr>
            <p:cNvSpPr>
              <a:spLocks/>
            </p:cNvSpPr>
            <p:nvPr/>
          </p:nvSpPr>
          <p:spPr bwMode="auto">
            <a:xfrm>
              <a:off x="73" y="1898"/>
              <a:ext cx="23" cy="42"/>
            </a:xfrm>
            <a:custGeom>
              <a:avLst/>
              <a:gdLst>
                <a:gd name="T0" fmla="*/ 42 w 69"/>
                <a:gd name="T1" fmla="*/ 0 h 125"/>
                <a:gd name="T2" fmla="*/ 59 w 69"/>
                <a:gd name="T3" fmla="*/ 16 h 125"/>
                <a:gd name="T4" fmla="*/ 64 w 69"/>
                <a:gd name="T5" fmla="*/ 33 h 125"/>
                <a:gd name="T6" fmla="*/ 68 w 69"/>
                <a:gd name="T7" fmla="*/ 50 h 125"/>
                <a:gd name="T8" fmla="*/ 69 w 69"/>
                <a:gd name="T9" fmla="*/ 64 h 125"/>
                <a:gd name="T10" fmla="*/ 67 w 69"/>
                <a:gd name="T11" fmla="*/ 78 h 125"/>
                <a:gd name="T12" fmla="*/ 63 w 69"/>
                <a:gd name="T13" fmla="*/ 91 h 125"/>
                <a:gd name="T14" fmla="*/ 54 w 69"/>
                <a:gd name="T15" fmla="*/ 102 h 125"/>
                <a:gd name="T16" fmla="*/ 43 w 69"/>
                <a:gd name="T17" fmla="*/ 112 h 125"/>
                <a:gd name="T18" fmla="*/ 29 w 69"/>
                <a:gd name="T19" fmla="*/ 123 h 125"/>
                <a:gd name="T20" fmla="*/ 11 w 69"/>
                <a:gd name="T21" fmla="*/ 125 h 125"/>
                <a:gd name="T22" fmla="*/ 0 w 69"/>
                <a:gd name="T23" fmla="*/ 124 h 125"/>
                <a:gd name="T24" fmla="*/ 18 w 69"/>
                <a:gd name="T25" fmla="*/ 115 h 125"/>
                <a:gd name="T26" fmla="*/ 31 w 69"/>
                <a:gd name="T27" fmla="*/ 107 h 125"/>
                <a:gd name="T28" fmla="*/ 42 w 69"/>
                <a:gd name="T29" fmla="*/ 98 h 125"/>
                <a:gd name="T30" fmla="*/ 50 w 69"/>
                <a:gd name="T31" fmla="*/ 88 h 125"/>
                <a:gd name="T32" fmla="*/ 53 w 69"/>
                <a:gd name="T33" fmla="*/ 78 h 125"/>
                <a:gd name="T34" fmla="*/ 56 w 69"/>
                <a:gd name="T35" fmla="*/ 64 h 125"/>
                <a:gd name="T36" fmla="*/ 56 w 69"/>
                <a:gd name="T37" fmla="*/ 47 h 125"/>
                <a:gd name="T38" fmla="*/ 54 w 69"/>
                <a:gd name="T39" fmla="*/ 27 h 125"/>
                <a:gd name="T40" fmla="*/ 42 w 69"/>
                <a:gd name="T41"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25">
                  <a:moveTo>
                    <a:pt x="42" y="0"/>
                  </a:moveTo>
                  <a:lnTo>
                    <a:pt x="59" y="16"/>
                  </a:lnTo>
                  <a:lnTo>
                    <a:pt x="64" y="33"/>
                  </a:lnTo>
                  <a:lnTo>
                    <a:pt x="68" y="50"/>
                  </a:lnTo>
                  <a:lnTo>
                    <a:pt x="69" y="64"/>
                  </a:lnTo>
                  <a:lnTo>
                    <a:pt x="67" y="78"/>
                  </a:lnTo>
                  <a:lnTo>
                    <a:pt x="63" y="91"/>
                  </a:lnTo>
                  <a:lnTo>
                    <a:pt x="54" y="102"/>
                  </a:lnTo>
                  <a:lnTo>
                    <a:pt x="43" y="112"/>
                  </a:lnTo>
                  <a:lnTo>
                    <a:pt x="29" y="123"/>
                  </a:lnTo>
                  <a:lnTo>
                    <a:pt x="11" y="125"/>
                  </a:lnTo>
                  <a:lnTo>
                    <a:pt x="0" y="124"/>
                  </a:lnTo>
                  <a:lnTo>
                    <a:pt x="18" y="115"/>
                  </a:lnTo>
                  <a:lnTo>
                    <a:pt x="31" y="107"/>
                  </a:lnTo>
                  <a:lnTo>
                    <a:pt x="42" y="98"/>
                  </a:lnTo>
                  <a:lnTo>
                    <a:pt x="50" y="88"/>
                  </a:lnTo>
                  <a:lnTo>
                    <a:pt x="53" y="78"/>
                  </a:lnTo>
                  <a:lnTo>
                    <a:pt x="56" y="64"/>
                  </a:lnTo>
                  <a:lnTo>
                    <a:pt x="56" y="47"/>
                  </a:lnTo>
                  <a:lnTo>
                    <a:pt x="54" y="27"/>
                  </a:lnTo>
                  <a:lnTo>
                    <a:pt x="42"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8" name="Freeform 96">
              <a:extLst>
                <a:ext uri="{FF2B5EF4-FFF2-40B4-BE49-F238E27FC236}">
                  <a16:creationId xmlns:a16="http://schemas.microsoft.com/office/drawing/2014/main" id="{6F29C9BC-03D3-2399-D986-BCBDD748E963}"/>
                </a:ext>
              </a:extLst>
            </p:cNvPr>
            <p:cNvSpPr>
              <a:spLocks/>
            </p:cNvSpPr>
            <p:nvPr/>
          </p:nvSpPr>
          <p:spPr bwMode="auto">
            <a:xfrm>
              <a:off x="585" y="1886"/>
              <a:ext cx="40" cy="76"/>
            </a:xfrm>
            <a:custGeom>
              <a:avLst/>
              <a:gdLst>
                <a:gd name="T0" fmla="*/ 48 w 119"/>
                <a:gd name="T1" fmla="*/ 0 h 226"/>
                <a:gd name="T2" fmla="*/ 94 w 119"/>
                <a:gd name="T3" fmla="*/ 33 h 226"/>
                <a:gd name="T4" fmla="*/ 106 w 119"/>
                <a:gd name="T5" fmla="*/ 61 h 226"/>
                <a:gd name="T6" fmla="*/ 115 w 119"/>
                <a:gd name="T7" fmla="*/ 90 h 226"/>
                <a:gd name="T8" fmla="*/ 119 w 119"/>
                <a:gd name="T9" fmla="*/ 115 h 226"/>
                <a:gd name="T10" fmla="*/ 116 w 119"/>
                <a:gd name="T11" fmla="*/ 141 h 226"/>
                <a:gd name="T12" fmla="*/ 110 w 119"/>
                <a:gd name="T13" fmla="*/ 164 h 226"/>
                <a:gd name="T14" fmla="*/ 98 w 119"/>
                <a:gd name="T15" fmla="*/ 184 h 226"/>
                <a:gd name="T16" fmla="*/ 81 w 119"/>
                <a:gd name="T17" fmla="*/ 203 h 226"/>
                <a:gd name="T18" fmla="*/ 57 w 119"/>
                <a:gd name="T19" fmla="*/ 219 h 226"/>
                <a:gd name="T20" fmla="*/ 23 w 119"/>
                <a:gd name="T21" fmla="*/ 226 h 226"/>
                <a:gd name="T22" fmla="*/ 0 w 119"/>
                <a:gd name="T23" fmla="*/ 215 h 226"/>
                <a:gd name="T24" fmla="*/ 39 w 119"/>
                <a:gd name="T25" fmla="*/ 202 h 226"/>
                <a:gd name="T26" fmla="*/ 68 w 119"/>
                <a:gd name="T27" fmla="*/ 183 h 226"/>
                <a:gd name="T28" fmla="*/ 87 w 119"/>
                <a:gd name="T29" fmla="*/ 157 h 226"/>
                <a:gd name="T30" fmla="*/ 98 w 119"/>
                <a:gd name="T31" fmla="*/ 128 h 226"/>
                <a:gd name="T32" fmla="*/ 98 w 119"/>
                <a:gd name="T33" fmla="*/ 97 h 226"/>
                <a:gd name="T34" fmla="*/ 89 w 119"/>
                <a:gd name="T35" fmla="*/ 64 h 226"/>
                <a:gd name="T36" fmla="*/ 73 w 119"/>
                <a:gd name="T37" fmla="*/ 31 h 226"/>
                <a:gd name="T38" fmla="*/ 48 w 119"/>
                <a:gd name="T39" fmla="*/ 0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9" h="226">
                  <a:moveTo>
                    <a:pt x="48" y="0"/>
                  </a:moveTo>
                  <a:lnTo>
                    <a:pt x="94" y="33"/>
                  </a:lnTo>
                  <a:lnTo>
                    <a:pt x="106" y="61"/>
                  </a:lnTo>
                  <a:lnTo>
                    <a:pt x="115" y="90"/>
                  </a:lnTo>
                  <a:lnTo>
                    <a:pt x="119" y="115"/>
                  </a:lnTo>
                  <a:lnTo>
                    <a:pt x="116" y="141"/>
                  </a:lnTo>
                  <a:lnTo>
                    <a:pt x="110" y="164"/>
                  </a:lnTo>
                  <a:lnTo>
                    <a:pt x="98" y="184"/>
                  </a:lnTo>
                  <a:lnTo>
                    <a:pt x="81" y="203"/>
                  </a:lnTo>
                  <a:lnTo>
                    <a:pt x="57" y="219"/>
                  </a:lnTo>
                  <a:lnTo>
                    <a:pt x="23" y="226"/>
                  </a:lnTo>
                  <a:lnTo>
                    <a:pt x="0" y="215"/>
                  </a:lnTo>
                  <a:lnTo>
                    <a:pt x="39" y="202"/>
                  </a:lnTo>
                  <a:lnTo>
                    <a:pt x="68" y="183"/>
                  </a:lnTo>
                  <a:lnTo>
                    <a:pt x="87" y="157"/>
                  </a:lnTo>
                  <a:lnTo>
                    <a:pt x="98" y="128"/>
                  </a:lnTo>
                  <a:lnTo>
                    <a:pt x="98" y="97"/>
                  </a:lnTo>
                  <a:lnTo>
                    <a:pt x="89" y="64"/>
                  </a:lnTo>
                  <a:lnTo>
                    <a:pt x="73" y="31"/>
                  </a:lnTo>
                  <a:lnTo>
                    <a:pt x="48" y="0"/>
                  </a:lnTo>
                  <a:close/>
                </a:path>
              </a:pathLst>
            </a:custGeom>
            <a:solidFill>
              <a:srgbClr val="3A44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9" name="Freeform 97">
              <a:extLst>
                <a:ext uri="{FF2B5EF4-FFF2-40B4-BE49-F238E27FC236}">
                  <a16:creationId xmlns:a16="http://schemas.microsoft.com/office/drawing/2014/main" id="{72BF90C9-D971-E903-281B-893382B6BD05}"/>
                </a:ext>
              </a:extLst>
            </p:cNvPr>
            <p:cNvSpPr>
              <a:spLocks/>
            </p:cNvSpPr>
            <p:nvPr/>
          </p:nvSpPr>
          <p:spPr bwMode="auto">
            <a:xfrm>
              <a:off x="74" y="1881"/>
              <a:ext cx="39" cy="75"/>
            </a:xfrm>
            <a:custGeom>
              <a:avLst/>
              <a:gdLst>
                <a:gd name="T0" fmla="*/ 47 w 119"/>
                <a:gd name="T1" fmla="*/ 0 h 225"/>
                <a:gd name="T2" fmla="*/ 94 w 119"/>
                <a:gd name="T3" fmla="*/ 32 h 225"/>
                <a:gd name="T4" fmla="*/ 107 w 119"/>
                <a:gd name="T5" fmla="*/ 61 h 225"/>
                <a:gd name="T6" fmla="*/ 115 w 119"/>
                <a:gd name="T7" fmla="*/ 88 h 225"/>
                <a:gd name="T8" fmla="*/ 119 w 119"/>
                <a:gd name="T9" fmla="*/ 115 h 225"/>
                <a:gd name="T10" fmla="*/ 117 w 119"/>
                <a:gd name="T11" fmla="*/ 139 h 225"/>
                <a:gd name="T12" fmla="*/ 110 w 119"/>
                <a:gd name="T13" fmla="*/ 162 h 225"/>
                <a:gd name="T14" fmla="*/ 98 w 119"/>
                <a:gd name="T15" fmla="*/ 184 h 225"/>
                <a:gd name="T16" fmla="*/ 81 w 119"/>
                <a:gd name="T17" fmla="*/ 202 h 225"/>
                <a:gd name="T18" fmla="*/ 58 w 119"/>
                <a:gd name="T19" fmla="*/ 218 h 225"/>
                <a:gd name="T20" fmla="*/ 23 w 119"/>
                <a:gd name="T21" fmla="*/ 225 h 225"/>
                <a:gd name="T22" fmla="*/ 0 w 119"/>
                <a:gd name="T23" fmla="*/ 215 h 225"/>
                <a:gd name="T24" fmla="*/ 39 w 119"/>
                <a:gd name="T25" fmla="*/ 202 h 225"/>
                <a:gd name="T26" fmla="*/ 67 w 119"/>
                <a:gd name="T27" fmla="*/ 181 h 225"/>
                <a:gd name="T28" fmla="*/ 87 w 119"/>
                <a:gd name="T29" fmla="*/ 157 h 225"/>
                <a:gd name="T30" fmla="*/ 97 w 119"/>
                <a:gd name="T31" fmla="*/ 128 h 225"/>
                <a:gd name="T32" fmla="*/ 98 w 119"/>
                <a:gd name="T33" fmla="*/ 96 h 225"/>
                <a:gd name="T34" fmla="*/ 90 w 119"/>
                <a:gd name="T35" fmla="*/ 62 h 225"/>
                <a:gd name="T36" fmla="*/ 72 w 119"/>
                <a:gd name="T37" fmla="*/ 30 h 225"/>
                <a:gd name="T38" fmla="*/ 47 w 119"/>
                <a:gd name="T39" fmla="*/ 0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9" h="225">
                  <a:moveTo>
                    <a:pt x="47" y="0"/>
                  </a:moveTo>
                  <a:lnTo>
                    <a:pt x="94" y="32"/>
                  </a:lnTo>
                  <a:lnTo>
                    <a:pt x="107" y="61"/>
                  </a:lnTo>
                  <a:lnTo>
                    <a:pt x="115" y="88"/>
                  </a:lnTo>
                  <a:lnTo>
                    <a:pt x="119" y="115"/>
                  </a:lnTo>
                  <a:lnTo>
                    <a:pt x="117" y="139"/>
                  </a:lnTo>
                  <a:lnTo>
                    <a:pt x="110" y="162"/>
                  </a:lnTo>
                  <a:lnTo>
                    <a:pt x="98" y="184"/>
                  </a:lnTo>
                  <a:lnTo>
                    <a:pt x="81" y="202"/>
                  </a:lnTo>
                  <a:lnTo>
                    <a:pt x="58" y="218"/>
                  </a:lnTo>
                  <a:lnTo>
                    <a:pt x="23" y="225"/>
                  </a:lnTo>
                  <a:lnTo>
                    <a:pt x="0" y="215"/>
                  </a:lnTo>
                  <a:lnTo>
                    <a:pt x="39" y="202"/>
                  </a:lnTo>
                  <a:lnTo>
                    <a:pt x="67" y="181"/>
                  </a:lnTo>
                  <a:lnTo>
                    <a:pt x="87" y="157"/>
                  </a:lnTo>
                  <a:lnTo>
                    <a:pt x="97" y="128"/>
                  </a:lnTo>
                  <a:lnTo>
                    <a:pt x="98" y="96"/>
                  </a:lnTo>
                  <a:lnTo>
                    <a:pt x="90" y="62"/>
                  </a:lnTo>
                  <a:lnTo>
                    <a:pt x="72" y="30"/>
                  </a:lnTo>
                  <a:lnTo>
                    <a:pt x="47" y="0"/>
                  </a:lnTo>
                  <a:close/>
                </a:path>
              </a:pathLst>
            </a:custGeom>
            <a:solidFill>
              <a:srgbClr val="3A44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0" name="Freeform 98">
              <a:extLst>
                <a:ext uri="{FF2B5EF4-FFF2-40B4-BE49-F238E27FC236}">
                  <a16:creationId xmlns:a16="http://schemas.microsoft.com/office/drawing/2014/main" id="{0F010AB5-FECE-1C58-54E0-9CEDE140AB39}"/>
                </a:ext>
              </a:extLst>
            </p:cNvPr>
            <p:cNvSpPr>
              <a:spLocks/>
            </p:cNvSpPr>
            <p:nvPr/>
          </p:nvSpPr>
          <p:spPr bwMode="auto">
            <a:xfrm>
              <a:off x="227" y="1699"/>
              <a:ext cx="137" cy="74"/>
            </a:xfrm>
            <a:custGeom>
              <a:avLst/>
              <a:gdLst>
                <a:gd name="T0" fmla="*/ 91 w 411"/>
                <a:gd name="T1" fmla="*/ 0 h 224"/>
                <a:gd name="T2" fmla="*/ 16 w 411"/>
                <a:gd name="T3" fmla="*/ 24 h 224"/>
                <a:gd name="T4" fmla="*/ 0 w 411"/>
                <a:gd name="T5" fmla="*/ 88 h 224"/>
                <a:gd name="T6" fmla="*/ 8 w 411"/>
                <a:gd name="T7" fmla="*/ 224 h 224"/>
                <a:gd name="T8" fmla="*/ 69 w 411"/>
                <a:gd name="T9" fmla="*/ 216 h 224"/>
                <a:gd name="T10" fmla="*/ 62 w 411"/>
                <a:gd name="T11" fmla="*/ 136 h 224"/>
                <a:gd name="T12" fmla="*/ 129 w 411"/>
                <a:gd name="T13" fmla="*/ 111 h 224"/>
                <a:gd name="T14" fmla="*/ 236 w 411"/>
                <a:gd name="T15" fmla="*/ 111 h 224"/>
                <a:gd name="T16" fmla="*/ 244 w 411"/>
                <a:gd name="T17" fmla="*/ 56 h 224"/>
                <a:gd name="T18" fmla="*/ 116 w 411"/>
                <a:gd name="T19" fmla="*/ 56 h 224"/>
                <a:gd name="T20" fmla="*/ 160 w 411"/>
                <a:gd name="T21" fmla="*/ 24 h 224"/>
                <a:gd name="T22" fmla="*/ 411 w 411"/>
                <a:gd name="T23" fmla="*/ 15 h 224"/>
                <a:gd name="T24" fmla="*/ 91 w 411"/>
                <a:gd name="T25"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 h="224">
                  <a:moveTo>
                    <a:pt x="91" y="0"/>
                  </a:moveTo>
                  <a:lnTo>
                    <a:pt x="16" y="24"/>
                  </a:lnTo>
                  <a:lnTo>
                    <a:pt x="0" y="88"/>
                  </a:lnTo>
                  <a:lnTo>
                    <a:pt x="8" y="224"/>
                  </a:lnTo>
                  <a:lnTo>
                    <a:pt x="69" y="216"/>
                  </a:lnTo>
                  <a:lnTo>
                    <a:pt x="62" y="136"/>
                  </a:lnTo>
                  <a:lnTo>
                    <a:pt x="129" y="111"/>
                  </a:lnTo>
                  <a:lnTo>
                    <a:pt x="236" y="111"/>
                  </a:lnTo>
                  <a:lnTo>
                    <a:pt x="244" y="56"/>
                  </a:lnTo>
                  <a:lnTo>
                    <a:pt x="116" y="56"/>
                  </a:lnTo>
                  <a:lnTo>
                    <a:pt x="160" y="24"/>
                  </a:lnTo>
                  <a:lnTo>
                    <a:pt x="411" y="15"/>
                  </a:lnTo>
                  <a:lnTo>
                    <a:pt x="91"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1" name="Rectangle 99">
              <a:extLst>
                <a:ext uri="{FF2B5EF4-FFF2-40B4-BE49-F238E27FC236}">
                  <a16:creationId xmlns:a16="http://schemas.microsoft.com/office/drawing/2014/main" id="{DE80FEF9-13BB-0E7F-64FA-C0D13E40DC77}"/>
                </a:ext>
              </a:extLst>
            </p:cNvPr>
            <p:cNvSpPr>
              <a:spLocks noChangeArrowheads="1"/>
            </p:cNvSpPr>
            <p:nvPr/>
          </p:nvSpPr>
          <p:spPr bwMode="auto">
            <a:xfrm>
              <a:off x="-21" y="1712"/>
              <a:ext cx="177" cy="11"/>
            </a:xfrm>
            <a:prstGeom prst="rect">
              <a:avLst/>
            </a:prstGeom>
            <a:solidFill>
              <a:srgbClr val="9E05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2" name="Freeform 100">
              <a:extLst>
                <a:ext uri="{FF2B5EF4-FFF2-40B4-BE49-F238E27FC236}">
                  <a16:creationId xmlns:a16="http://schemas.microsoft.com/office/drawing/2014/main" id="{A13A2D17-809A-4234-4DA3-0722C52AECFA}"/>
                </a:ext>
              </a:extLst>
            </p:cNvPr>
            <p:cNvSpPr>
              <a:spLocks/>
            </p:cNvSpPr>
            <p:nvPr/>
          </p:nvSpPr>
          <p:spPr bwMode="auto">
            <a:xfrm>
              <a:off x="237" y="1837"/>
              <a:ext cx="23" cy="72"/>
            </a:xfrm>
            <a:custGeom>
              <a:avLst/>
              <a:gdLst>
                <a:gd name="T0" fmla="*/ 27 w 69"/>
                <a:gd name="T1" fmla="*/ 0 h 216"/>
                <a:gd name="T2" fmla="*/ 27 w 69"/>
                <a:gd name="T3" fmla="*/ 42 h 216"/>
                <a:gd name="T4" fmla="*/ 0 w 69"/>
                <a:gd name="T5" fmla="*/ 73 h 216"/>
                <a:gd name="T6" fmla="*/ 0 w 69"/>
                <a:gd name="T7" fmla="*/ 214 h 216"/>
                <a:gd name="T8" fmla="*/ 69 w 69"/>
                <a:gd name="T9" fmla="*/ 216 h 216"/>
                <a:gd name="T10" fmla="*/ 69 w 69"/>
                <a:gd name="T11" fmla="*/ 70 h 216"/>
                <a:gd name="T12" fmla="*/ 48 w 69"/>
                <a:gd name="T13" fmla="*/ 42 h 216"/>
                <a:gd name="T14" fmla="*/ 48 w 69"/>
                <a:gd name="T15" fmla="*/ 2 h 216"/>
                <a:gd name="T16" fmla="*/ 27 w 69"/>
                <a:gd name="T1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216">
                  <a:moveTo>
                    <a:pt x="27" y="0"/>
                  </a:moveTo>
                  <a:lnTo>
                    <a:pt x="27" y="42"/>
                  </a:lnTo>
                  <a:lnTo>
                    <a:pt x="0" y="73"/>
                  </a:lnTo>
                  <a:lnTo>
                    <a:pt x="0" y="214"/>
                  </a:lnTo>
                  <a:lnTo>
                    <a:pt x="69" y="216"/>
                  </a:lnTo>
                  <a:lnTo>
                    <a:pt x="69" y="70"/>
                  </a:lnTo>
                  <a:lnTo>
                    <a:pt x="48" y="42"/>
                  </a:lnTo>
                  <a:lnTo>
                    <a:pt x="48" y="2"/>
                  </a:lnTo>
                  <a:lnTo>
                    <a:pt x="27"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3" name="Freeform 101">
              <a:extLst>
                <a:ext uri="{FF2B5EF4-FFF2-40B4-BE49-F238E27FC236}">
                  <a16:creationId xmlns:a16="http://schemas.microsoft.com/office/drawing/2014/main" id="{A73F0186-1FE7-BC09-1E71-698B2531894F}"/>
                </a:ext>
              </a:extLst>
            </p:cNvPr>
            <p:cNvSpPr>
              <a:spLocks/>
            </p:cNvSpPr>
            <p:nvPr/>
          </p:nvSpPr>
          <p:spPr bwMode="auto">
            <a:xfrm>
              <a:off x="237" y="1839"/>
              <a:ext cx="15" cy="70"/>
            </a:xfrm>
            <a:custGeom>
              <a:avLst/>
              <a:gdLst>
                <a:gd name="T0" fmla="*/ 23 w 44"/>
                <a:gd name="T1" fmla="*/ 14 h 210"/>
                <a:gd name="T2" fmla="*/ 21 w 44"/>
                <a:gd name="T3" fmla="*/ 40 h 210"/>
                <a:gd name="T4" fmla="*/ 0 w 44"/>
                <a:gd name="T5" fmla="*/ 68 h 210"/>
                <a:gd name="T6" fmla="*/ 0 w 44"/>
                <a:gd name="T7" fmla="*/ 210 h 210"/>
                <a:gd name="T8" fmla="*/ 40 w 44"/>
                <a:gd name="T9" fmla="*/ 206 h 210"/>
                <a:gd name="T10" fmla="*/ 44 w 44"/>
                <a:gd name="T11" fmla="*/ 66 h 210"/>
                <a:gd name="T12" fmla="*/ 27 w 44"/>
                <a:gd name="T13" fmla="*/ 66 h 210"/>
                <a:gd name="T14" fmla="*/ 34 w 44"/>
                <a:gd name="T15" fmla="*/ 0 h 210"/>
                <a:gd name="T16" fmla="*/ 23 w 44"/>
                <a:gd name="T17" fmla="*/ 14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210">
                  <a:moveTo>
                    <a:pt x="23" y="14"/>
                  </a:moveTo>
                  <a:lnTo>
                    <a:pt x="21" y="40"/>
                  </a:lnTo>
                  <a:lnTo>
                    <a:pt x="0" y="68"/>
                  </a:lnTo>
                  <a:lnTo>
                    <a:pt x="0" y="210"/>
                  </a:lnTo>
                  <a:lnTo>
                    <a:pt x="40" y="206"/>
                  </a:lnTo>
                  <a:lnTo>
                    <a:pt x="44" y="66"/>
                  </a:lnTo>
                  <a:lnTo>
                    <a:pt x="27" y="66"/>
                  </a:lnTo>
                  <a:lnTo>
                    <a:pt x="34" y="0"/>
                  </a:lnTo>
                  <a:lnTo>
                    <a:pt x="23" y="14"/>
                  </a:lnTo>
                  <a:close/>
                </a:path>
              </a:pathLst>
            </a:custGeom>
            <a:solidFill>
              <a:srgbClr val="FFC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4" name="Freeform 102">
              <a:extLst>
                <a:ext uri="{FF2B5EF4-FFF2-40B4-BE49-F238E27FC236}">
                  <a16:creationId xmlns:a16="http://schemas.microsoft.com/office/drawing/2014/main" id="{67C17C71-A863-D409-E25F-DF0308635AF8}"/>
                </a:ext>
              </a:extLst>
            </p:cNvPr>
            <p:cNvSpPr>
              <a:spLocks/>
            </p:cNvSpPr>
            <p:nvPr/>
          </p:nvSpPr>
          <p:spPr bwMode="auto">
            <a:xfrm>
              <a:off x="350" y="1868"/>
              <a:ext cx="23" cy="36"/>
            </a:xfrm>
            <a:custGeom>
              <a:avLst/>
              <a:gdLst>
                <a:gd name="T0" fmla="*/ 0 w 69"/>
                <a:gd name="T1" fmla="*/ 0 h 108"/>
                <a:gd name="T2" fmla="*/ 69 w 69"/>
                <a:gd name="T3" fmla="*/ 0 h 108"/>
                <a:gd name="T4" fmla="*/ 69 w 69"/>
                <a:gd name="T5" fmla="*/ 108 h 108"/>
                <a:gd name="T6" fmla="*/ 2 w 69"/>
                <a:gd name="T7" fmla="*/ 53 h 108"/>
                <a:gd name="T8" fmla="*/ 0 w 69"/>
                <a:gd name="T9" fmla="*/ 0 h 108"/>
              </a:gdLst>
              <a:ahLst/>
              <a:cxnLst>
                <a:cxn ang="0">
                  <a:pos x="T0" y="T1"/>
                </a:cxn>
                <a:cxn ang="0">
                  <a:pos x="T2" y="T3"/>
                </a:cxn>
                <a:cxn ang="0">
                  <a:pos x="T4" y="T5"/>
                </a:cxn>
                <a:cxn ang="0">
                  <a:pos x="T6" y="T7"/>
                </a:cxn>
                <a:cxn ang="0">
                  <a:pos x="T8" y="T9"/>
                </a:cxn>
              </a:cxnLst>
              <a:rect l="0" t="0" r="r" b="b"/>
              <a:pathLst>
                <a:path w="69" h="108">
                  <a:moveTo>
                    <a:pt x="0" y="0"/>
                  </a:moveTo>
                  <a:lnTo>
                    <a:pt x="69" y="0"/>
                  </a:lnTo>
                  <a:lnTo>
                    <a:pt x="69" y="108"/>
                  </a:lnTo>
                  <a:lnTo>
                    <a:pt x="2" y="53"/>
                  </a:lnTo>
                  <a:lnTo>
                    <a:pt x="0" y="0"/>
                  </a:lnTo>
                  <a:close/>
                </a:path>
              </a:pathLst>
            </a:custGeom>
            <a:solidFill>
              <a:srgbClr val="B2B2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5" name="Freeform 103">
              <a:extLst>
                <a:ext uri="{FF2B5EF4-FFF2-40B4-BE49-F238E27FC236}">
                  <a16:creationId xmlns:a16="http://schemas.microsoft.com/office/drawing/2014/main" id="{94E599DD-E88E-A492-B6B7-9DA2A9229432}"/>
                </a:ext>
              </a:extLst>
            </p:cNvPr>
            <p:cNvSpPr>
              <a:spLocks/>
            </p:cNvSpPr>
            <p:nvPr/>
          </p:nvSpPr>
          <p:spPr bwMode="auto">
            <a:xfrm>
              <a:off x="73" y="1811"/>
              <a:ext cx="13" cy="16"/>
            </a:xfrm>
            <a:custGeom>
              <a:avLst/>
              <a:gdLst>
                <a:gd name="T0" fmla="*/ 7 w 39"/>
                <a:gd name="T1" fmla="*/ 0 h 46"/>
                <a:gd name="T2" fmla="*/ 0 w 39"/>
                <a:gd name="T3" fmla="*/ 25 h 46"/>
                <a:gd name="T4" fmla="*/ 31 w 39"/>
                <a:gd name="T5" fmla="*/ 46 h 46"/>
                <a:gd name="T6" fmla="*/ 39 w 39"/>
                <a:gd name="T7" fmla="*/ 29 h 46"/>
                <a:gd name="T8" fmla="*/ 7 w 39"/>
                <a:gd name="T9" fmla="*/ 0 h 46"/>
              </a:gdLst>
              <a:ahLst/>
              <a:cxnLst>
                <a:cxn ang="0">
                  <a:pos x="T0" y="T1"/>
                </a:cxn>
                <a:cxn ang="0">
                  <a:pos x="T2" y="T3"/>
                </a:cxn>
                <a:cxn ang="0">
                  <a:pos x="T4" y="T5"/>
                </a:cxn>
                <a:cxn ang="0">
                  <a:pos x="T6" y="T7"/>
                </a:cxn>
                <a:cxn ang="0">
                  <a:pos x="T8" y="T9"/>
                </a:cxn>
              </a:cxnLst>
              <a:rect l="0" t="0" r="r" b="b"/>
              <a:pathLst>
                <a:path w="39" h="46">
                  <a:moveTo>
                    <a:pt x="7" y="0"/>
                  </a:moveTo>
                  <a:lnTo>
                    <a:pt x="0" y="25"/>
                  </a:lnTo>
                  <a:lnTo>
                    <a:pt x="31" y="46"/>
                  </a:lnTo>
                  <a:lnTo>
                    <a:pt x="39" y="29"/>
                  </a:lnTo>
                  <a:lnTo>
                    <a:pt x="7"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6" name="Freeform 104">
              <a:extLst>
                <a:ext uri="{FF2B5EF4-FFF2-40B4-BE49-F238E27FC236}">
                  <a16:creationId xmlns:a16="http://schemas.microsoft.com/office/drawing/2014/main" id="{3DEA1716-0EEA-C542-9681-7FD6EF354F42}"/>
                </a:ext>
              </a:extLst>
            </p:cNvPr>
            <p:cNvSpPr>
              <a:spLocks/>
            </p:cNvSpPr>
            <p:nvPr/>
          </p:nvSpPr>
          <p:spPr bwMode="auto">
            <a:xfrm>
              <a:off x="90" y="1825"/>
              <a:ext cx="32" cy="24"/>
            </a:xfrm>
            <a:custGeom>
              <a:avLst/>
              <a:gdLst>
                <a:gd name="T0" fmla="*/ 6 w 94"/>
                <a:gd name="T1" fmla="*/ 0 h 72"/>
                <a:gd name="T2" fmla="*/ 0 w 94"/>
                <a:gd name="T3" fmla="*/ 19 h 72"/>
                <a:gd name="T4" fmla="*/ 87 w 94"/>
                <a:gd name="T5" fmla="*/ 72 h 72"/>
                <a:gd name="T6" fmla="*/ 94 w 94"/>
                <a:gd name="T7" fmla="*/ 55 h 72"/>
                <a:gd name="T8" fmla="*/ 6 w 94"/>
                <a:gd name="T9" fmla="*/ 0 h 72"/>
              </a:gdLst>
              <a:ahLst/>
              <a:cxnLst>
                <a:cxn ang="0">
                  <a:pos x="T0" y="T1"/>
                </a:cxn>
                <a:cxn ang="0">
                  <a:pos x="T2" y="T3"/>
                </a:cxn>
                <a:cxn ang="0">
                  <a:pos x="T4" y="T5"/>
                </a:cxn>
                <a:cxn ang="0">
                  <a:pos x="T6" y="T7"/>
                </a:cxn>
                <a:cxn ang="0">
                  <a:pos x="T8" y="T9"/>
                </a:cxn>
              </a:cxnLst>
              <a:rect l="0" t="0" r="r" b="b"/>
              <a:pathLst>
                <a:path w="94" h="72">
                  <a:moveTo>
                    <a:pt x="6" y="0"/>
                  </a:moveTo>
                  <a:lnTo>
                    <a:pt x="0" y="19"/>
                  </a:lnTo>
                  <a:lnTo>
                    <a:pt x="87" y="72"/>
                  </a:lnTo>
                  <a:lnTo>
                    <a:pt x="94" y="55"/>
                  </a:lnTo>
                  <a:lnTo>
                    <a:pt x="6"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7" name="Freeform 105">
              <a:extLst>
                <a:ext uri="{FF2B5EF4-FFF2-40B4-BE49-F238E27FC236}">
                  <a16:creationId xmlns:a16="http://schemas.microsoft.com/office/drawing/2014/main" id="{241BE417-A044-01AD-AB47-E083AC9E3C5A}"/>
                </a:ext>
              </a:extLst>
            </p:cNvPr>
            <p:cNvSpPr>
              <a:spLocks/>
            </p:cNvSpPr>
            <p:nvPr/>
          </p:nvSpPr>
          <p:spPr bwMode="auto">
            <a:xfrm>
              <a:off x="126" y="1848"/>
              <a:ext cx="9" cy="11"/>
            </a:xfrm>
            <a:custGeom>
              <a:avLst/>
              <a:gdLst>
                <a:gd name="T0" fmla="*/ 8 w 28"/>
                <a:gd name="T1" fmla="*/ 0 h 32"/>
                <a:gd name="T2" fmla="*/ 0 w 28"/>
                <a:gd name="T3" fmla="*/ 19 h 32"/>
                <a:gd name="T4" fmla="*/ 22 w 28"/>
                <a:gd name="T5" fmla="*/ 32 h 32"/>
                <a:gd name="T6" fmla="*/ 28 w 28"/>
                <a:gd name="T7" fmla="*/ 13 h 32"/>
                <a:gd name="T8" fmla="*/ 8 w 28"/>
                <a:gd name="T9" fmla="*/ 0 h 32"/>
              </a:gdLst>
              <a:ahLst/>
              <a:cxnLst>
                <a:cxn ang="0">
                  <a:pos x="T0" y="T1"/>
                </a:cxn>
                <a:cxn ang="0">
                  <a:pos x="T2" y="T3"/>
                </a:cxn>
                <a:cxn ang="0">
                  <a:pos x="T4" y="T5"/>
                </a:cxn>
                <a:cxn ang="0">
                  <a:pos x="T6" y="T7"/>
                </a:cxn>
                <a:cxn ang="0">
                  <a:pos x="T8" y="T9"/>
                </a:cxn>
              </a:cxnLst>
              <a:rect l="0" t="0" r="r" b="b"/>
              <a:pathLst>
                <a:path w="28" h="32">
                  <a:moveTo>
                    <a:pt x="8" y="0"/>
                  </a:moveTo>
                  <a:lnTo>
                    <a:pt x="0" y="19"/>
                  </a:lnTo>
                  <a:lnTo>
                    <a:pt x="22" y="32"/>
                  </a:lnTo>
                  <a:lnTo>
                    <a:pt x="28" y="13"/>
                  </a:lnTo>
                  <a:lnTo>
                    <a:pt x="8"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8" name="Freeform 106">
              <a:extLst>
                <a:ext uri="{FF2B5EF4-FFF2-40B4-BE49-F238E27FC236}">
                  <a16:creationId xmlns:a16="http://schemas.microsoft.com/office/drawing/2014/main" id="{094328F3-EB86-6886-6E42-1022660CD45C}"/>
                </a:ext>
              </a:extLst>
            </p:cNvPr>
            <p:cNvSpPr>
              <a:spLocks/>
            </p:cNvSpPr>
            <p:nvPr/>
          </p:nvSpPr>
          <p:spPr bwMode="auto">
            <a:xfrm>
              <a:off x="131" y="1839"/>
              <a:ext cx="26" cy="32"/>
            </a:xfrm>
            <a:custGeom>
              <a:avLst/>
              <a:gdLst>
                <a:gd name="T0" fmla="*/ 46 w 77"/>
                <a:gd name="T1" fmla="*/ 0 h 97"/>
                <a:gd name="T2" fmla="*/ 77 w 77"/>
                <a:gd name="T3" fmla="*/ 48 h 97"/>
                <a:gd name="T4" fmla="*/ 51 w 77"/>
                <a:gd name="T5" fmla="*/ 68 h 97"/>
                <a:gd name="T6" fmla="*/ 33 w 77"/>
                <a:gd name="T7" fmla="*/ 97 h 97"/>
                <a:gd name="T8" fmla="*/ 0 w 77"/>
                <a:gd name="T9" fmla="*/ 74 h 97"/>
                <a:gd name="T10" fmla="*/ 31 w 77"/>
                <a:gd name="T11" fmla="*/ 29 h 97"/>
                <a:gd name="T12" fmla="*/ 46 w 77"/>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77" h="97">
                  <a:moveTo>
                    <a:pt x="46" y="0"/>
                  </a:moveTo>
                  <a:lnTo>
                    <a:pt x="77" y="48"/>
                  </a:lnTo>
                  <a:lnTo>
                    <a:pt x="51" y="68"/>
                  </a:lnTo>
                  <a:lnTo>
                    <a:pt x="33" y="97"/>
                  </a:lnTo>
                  <a:lnTo>
                    <a:pt x="0" y="74"/>
                  </a:lnTo>
                  <a:lnTo>
                    <a:pt x="31" y="29"/>
                  </a:lnTo>
                  <a:lnTo>
                    <a:pt x="46" y="0"/>
                  </a:lnTo>
                  <a:close/>
                </a:path>
              </a:pathLst>
            </a:custGeom>
            <a:solidFill>
              <a:srgbClr val="7F6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9" name="Freeform 107">
              <a:extLst>
                <a:ext uri="{FF2B5EF4-FFF2-40B4-BE49-F238E27FC236}">
                  <a16:creationId xmlns:a16="http://schemas.microsoft.com/office/drawing/2014/main" id="{A1618F90-F264-DB6D-4B40-1460C0BFB086}"/>
                </a:ext>
              </a:extLst>
            </p:cNvPr>
            <p:cNvSpPr>
              <a:spLocks/>
            </p:cNvSpPr>
            <p:nvPr/>
          </p:nvSpPr>
          <p:spPr bwMode="auto">
            <a:xfrm>
              <a:off x="140" y="1833"/>
              <a:ext cx="17" cy="25"/>
            </a:xfrm>
            <a:custGeom>
              <a:avLst/>
              <a:gdLst>
                <a:gd name="T0" fmla="*/ 16 w 50"/>
                <a:gd name="T1" fmla="*/ 0 h 74"/>
                <a:gd name="T2" fmla="*/ 0 w 50"/>
                <a:gd name="T3" fmla="*/ 59 h 74"/>
                <a:gd name="T4" fmla="*/ 28 w 50"/>
                <a:gd name="T5" fmla="*/ 74 h 74"/>
                <a:gd name="T6" fmla="*/ 50 w 50"/>
                <a:gd name="T7" fmla="*/ 55 h 74"/>
                <a:gd name="T8" fmla="*/ 16 w 50"/>
                <a:gd name="T9" fmla="*/ 0 h 74"/>
              </a:gdLst>
              <a:ahLst/>
              <a:cxnLst>
                <a:cxn ang="0">
                  <a:pos x="T0" y="T1"/>
                </a:cxn>
                <a:cxn ang="0">
                  <a:pos x="T2" y="T3"/>
                </a:cxn>
                <a:cxn ang="0">
                  <a:pos x="T4" y="T5"/>
                </a:cxn>
                <a:cxn ang="0">
                  <a:pos x="T6" y="T7"/>
                </a:cxn>
                <a:cxn ang="0">
                  <a:pos x="T8" y="T9"/>
                </a:cxn>
              </a:cxnLst>
              <a:rect l="0" t="0" r="r" b="b"/>
              <a:pathLst>
                <a:path w="50" h="74">
                  <a:moveTo>
                    <a:pt x="16" y="0"/>
                  </a:moveTo>
                  <a:lnTo>
                    <a:pt x="0" y="59"/>
                  </a:lnTo>
                  <a:lnTo>
                    <a:pt x="28" y="74"/>
                  </a:lnTo>
                  <a:lnTo>
                    <a:pt x="50" y="55"/>
                  </a:lnTo>
                  <a:lnTo>
                    <a:pt x="16" y="0"/>
                  </a:lnTo>
                  <a:close/>
                </a:path>
              </a:pathLst>
            </a:custGeom>
            <a:solidFill>
              <a:srgbClr val="CCBF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0" name="Freeform 108">
              <a:extLst>
                <a:ext uri="{FF2B5EF4-FFF2-40B4-BE49-F238E27FC236}">
                  <a16:creationId xmlns:a16="http://schemas.microsoft.com/office/drawing/2014/main" id="{F19BA30E-FBD5-ABA1-A037-7F1FFBBC03F2}"/>
                </a:ext>
              </a:extLst>
            </p:cNvPr>
            <p:cNvSpPr>
              <a:spLocks/>
            </p:cNvSpPr>
            <p:nvPr/>
          </p:nvSpPr>
          <p:spPr bwMode="auto">
            <a:xfrm>
              <a:off x="424" y="1783"/>
              <a:ext cx="254" cy="23"/>
            </a:xfrm>
            <a:custGeom>
              <a:avLst/>
              <a:gdLst>
                <a:gd name="T0" fmla="*/ 5 w 762"/>
                <a:gd name="T1" fmla="*/ 61 h 69"/>
                <a:gd name="T2" fmla="*/ 0 w 762"/>
                <a:gd name="T3" fmla="*/ 3 h 69"/>
                <a:gd name="T4" fmla="*/ 759 w 762"/>
                <a:gd name="T5" fmla="*/ 0 h 69"/>
                <a:gd name="T6" fmla="*/ 762 w 762"/>
                <a:gd name="T7" fmla="*/ 69 h 69"/>
                <a:gd name="T8" fmla="*/ 5 w 762"/>
                <a:gd name="T9" fmla="*/ 61 h 69"/>
              </a:gdLst>
              <a:ahLst/>
              <a:cxnLst>
                <a:cxn ang="0">
                  <a:pos x="T0" y="T1"/>
                </a:cxn>
                <a:cxn ang="0">
                  <a:pos x="T2" y="T3"/>
                </a:cxn>
                <a:cxn ang="0">
                  <a:pos x="T4" y="T5"/>
                </a:cxn>
                <a:cxn ang="0">
                  <a:pos x="T6" y="T7"/>
                </a:cxn>
                <a:cxn ang="0">
                  <a:pos x="T8" y="T9"/>
                </a:cxn>
              </a:cxnLst>
              <a:rect l="0" t="0" r="r" b="b"/>
              <a:pathLst>
                <a:path w="762" h="69">
                  <a:moveTo>
                    <a:pt x="5" y="61"/>
                  </a:moveTo>
                  <a:lnTo>
                    <a:pt x="0" y="3"/>
                  </a:lnTo>
                  <a:lnTo>
                    <a:pt x="759" y="0"/>
                  </a:lnTo>
                  <a:lnTo>
                    <a:pt x="762" y="69"/>
                  </a:lnTo>
                  <a:lnTo>
                    <a:pt x="5" y="61"/>
                  </a:lnTo>
                  <a:close/>
                </a:path>
              </a:pathLst>
            </a:custGeom>
            <a:solidFill>
              <a:srgbClr val="3335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1" name="Freeform 109">
              <a:extLst>
                <a:ext uri="{FF2B5EF4-FFF2-40B4-BE49-F238E27FC236}">
                  <a16:creationId xmlns:a16="http://schemas.microsoft.com/office/drawing/2014/main" id="{68FF22F6-EC55-2794-A32D-B9A1A0E679D4}"/>
                </a:ext>
              </a:extLst>
            </p:cNvPr>
            <p:cNvSpPr>
              <a:spLocks/>
            </p:cNvSpPr>
            <p:nvPr/>
          </p:nvSpPr>
          <p:spPr bwMode="auto">
            <a:xfrm>
              <a:off x="424" y="1787"/>
              <a:ext cx="254" cy="12"/>
            </a:xfrm>
            <a:custGeom>
              <a:avLst/>
              <a:gdLst>
                <a:gd name="T0" fmla="*/ 5 w 762"/>
                <a:gd name="T1" fmla="*/ 31 h 36"/>
                <a:gd name="T2" fmla="*/ 0 w 762"/>
                <a:gd name="T3" fmla="*/ 1 h 36"/>
                <a:gd name="T4" fmla="*/ 759 w 762"/>
                <a:gd name="T5" fmla="*/ 0 h 36"/>
                <a:gd name="T6" fmla="*/ 762 w 762"/>
                <a:gd name="T7" fmla="*/ 36 h 36"/>
                <a:gd name="T8" fmla="*/ 5 w 762"/>
                <a:gd name="T9" fmla="*/ 31 h 36"/>
              </a:gdLst>
              <a:ahLst/>
              <a:cxnLst>
                <a:cxn ang="0">
                  <a:pos x="T0" y="T1"/>
                </a:cxn>
                <a:cxn ang="0">
                  <a:pos x="T2" y="T3"/>
                </a:cxn>
                <a:cxn ang="0">
                  <a:pos x="T4" y="T5"/>
                </a:cxn>
                <a:cxn ang="0">
                  <a:pos x="T6" y="T7"/>
                </a:cxn>
                <a:cxn ang="0">
                  <a:pos x="T8" y="T9"/>
                </a:cxn>
              </a:cxnLst>
              <a:rect l="0" t="0" r="r" b="b"/>
              <a:pathLst>
                <a:path w="762" h="36">
                  <a:moveTo>
                    <a:pt x="5" y="31"/>
                  </a:moveTo>
                  <a:lnTo>
                    <a:pt x="0" y="1"/>
                  </a:lnTo>
                  <a:lnTo>
                    <a:pt x="759" y="0"/>
                  </a:lnTo>
                  <a:lnTo>
                    <a:pt x="762" y="36"/>
                  </a:lnTo>
                  <a:lnTo>
                    <a:pt x="5" y="31"/>
                  </a:lnTo>
                  <a:close/>
                </a:path>
              </a:pathLst>
            </a:custGeom>
            <a:solidFill>
              <a:srgbClr val="5B66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2" name="Rectangle 110">
              <a:extLst>
                <a:ext uri="{FF2B5EF4-FFF2-40B4-BE49-F238E27FC236}">
                  <a16:creationId xmlns:a16="http://schemas.microsoft.com/office/drawing/2014/main" id="{8CECF149-4A0E-A3B1-3530-E5BFCE8EBCFA}"/>
                </a:ext>
              </a:extLst>
            </p:cNvPr>
            <p:cNvSpPr>
              <a:spLocks noChangeArrowheads="1"/>
            </p:cNvSpPr>
            <p:nvPr/>
          </p:nvSpPr>
          <p:spPr bwMode="auto">
            <a:xfrm>
              <a:off x="167" y="1872"/>
              <a:ext cx="53" cy="40"/>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3" name="Rectangle 111">
              <a:extLst>
                <a:ext uri="{FF2B5EF4-FFF2-40B4-BE49-F238E27FC236}">
                  <a16:creationId xmlns:a16="http://schemas.microsoft.com/office/drawing/2014/main" id="{246336A7-BD80-209E-C591-5E497224C332}"/>
                </a:ext>
              </a:extLst>
            </p:cNvPr>
            <p:cNvSpPr>
              <a:spLocks noChangeArrowheads="1"/>
            </p:cNvSpPr>
            <p:nvPr/>
          </p:nvSpPr>
          <p:spPr bwMode="auto">
            <a:xfrm>
              <a:off x="169" y="1810"/>
              <a:ext cx="51" cy="17"/>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4" name="Rectangle 112">
              <a:extLst>
                <a:ext uri="{FF2B5EF4-FFF2-40B4-BE49-F238E27FC236}">
                  <a16:creationId xmlns:a16="http://schemas.microsoft.com/office/drawing/2014/main" id="{60D9C5BB-4442-C3FD-33E6-4D1AE31B568C}"/>
                </a:ext>
              </a:extLst>
            </p:cNvPr>
            <p:cNvSpPr>
              <a:spLocks noChangeArrowheads="1"/>
            </p:cNvSpPr>
            <p:nvPr/>
          </p:nvSpPr>
          <p:spPr bwMode="auto">
            <a:xfrm>
              <a:off x="167" y="1842"/>
              <a:ext cx="47" cy="6"/>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5" name="Freeform 113">
              <a:extLst>
                <a:ext uri="{FF2B5EF4-FFF2-40B4-BE49-F238E27FC236}">
                  <a16:creationId xmlns:a16="http://schemas.microsoft.com/office/drawing/2014/main" id="{10D42D2C-6C14-DFBD-17A2-D8CE369A1E34}"/>
                </a:ext>
              </a:extLst>
            </p:cNvPr>
            <p:cNvSpPr>
              <a:spLocks/>
            </p:cNvSpPr>
            <p:nvPr/>
          </p:nvSpPr>
          <p:spPr bwMode="auto">
            <a:xfrm>
              <a:off x="-86" y="1888"/>
              <a:ext cx="23" cy="35"/>
            </a:xfrm>
            <a:custGeom>
              <a:avLst/>
              <a:gdLst>
                <a:gd name="T0" fmla="*/ 0 w 69"/>
                <a:gd name="T1" fmla="*/ 0 h 104"/>
                <a:gd name="T2" fmla="*/ 0 w 69"/>
                <a:gd name="T3" fmla="*/ 104 h 104"/>
                <a:gd name="T4" fmla="*/ 69 w 69"/>
                <a:gd name="T5" fmla="*/ 104 h 104"/>
                <a:gd name="T6" fmla="*/ 69 w 69"/>
                <a:gd name="T7" fmla="*/ 8 h 104"/>
                <a:gd name="T8" fmla="*/ 0 w 69"/>
                <a:gd name="T9" fmla="*/ 0 h 104"/>
              </a:gdLst>
              <a:ahLst/>
              <a:cxnLst>
                <a:cxn ang="0">
                  <a:pos x="T0" y="T1"/>
                </a:cxn>
                <a:cxn ang="0">
                  <a:pos x="T2" y="T3"/>
                </a:cxn>
                <a:cxn ang="0">
                  <a:pos x="T4" y="T5"/>
                </a:cxn>
                <a:cxn ang="0">
                  <a:pos x="T6" y="T7"/>
                </a:cxn>
                <a:cxn ang="0">
                  <a:pos x="T8" y="T9"/>
                </a:cxn>
              </a:cxnLst>
              <a:rect l="0" t="0" r="r" b="b"/>
              <a:pathLst>
                <a:path w="69" h="104">
                  <a:moveTo>
                    <a:pt x="0" y="0"/>
                  </a:moveTo>
                  <a:lnTo>
                    <a:pt x="0" y="104"/>
                  </a:lnTo>
                  <a:lnTo>
                    <a:pt x="69" y="104"/>
                  </a:lnTo>
                  <a:lnTo>
                    <a:pt x="69" y="8"/>
                  </a:lnTo>
                  <a:lnTo>
                    <a:pt x="0" y="0"/>
                  </a:lnTo>
                  <a:close/>
                </a:path>
              </a:pathLst>
            </a:custGeom>
            <a:solidFill>
              <a:srgbClr val="C6B5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6" name="Rectangle 114">
              <a:extLst>
                <a:ext uri="{FF2B5EF4-FFF2-40B4-BE49-F238E27FC236}">
                  <a16:creationId xmlns:a16="http://schemas.microsoft.com/office/drawing/2014/main" id="{5818E433-4115-8CC3-5889-C58A0C60080B}"/>
                </a:ext>
              </a:extLst>
            </p:cNvPr>
            <p:cNvSpPr>
              <a:spLocks noChangeArrowheads="1"/>
            </p:cNvSpPr>
            <p:nvPr/>
          </p:nvSpPr>
          <p:spPr bwMode="auto">
            <a:xfrm>
              <a:off x="683" y="1805"/>
              <a:ext cx="24" cy="8"/>
            </a:xfrm>
            <a:prstGeom prst="rect">
              <a:avLst/>
            </a:prstGeom>
            <a:solidFill>
              <a:srgbClr val="000F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7" name="Freeform 115">
              <a:extLst>
                <a:ext uri="{FF2B5EF4-FFF2-40B4-BE49-F238E27FC236}">
                  <a16:creationId xmlns:a16="http://schemas.microsoft.com/office/drawing/2014/main" id="{DAF65CF9-0B4F-9679-F36E-F9ECB353EC6B}"/>
                </a:ext>
              </a:extLst>
            </p:cNvPr>
            <p:cNvSpPr>
              <a:spLocks/>
            </p:cNvSpPr>
            <p:nvPr/>
          </p:nvSpPr>
          <p:spPr bwMode="auto">
            <a:xfrm>
              <a:off x="248" y="1800"/>
              <a:ext cx="131" cy="35"/>
            </a:xfrm>
            <a:custGeom>
              <a:avLst/>
              <a:gdLst>
                <a:gd name="T0" fmla="*/ 392 w 392"/>
                <a:gd name="T1" fmla="*/ 0 h 105"/>
                <a:gd name="T2" fmla="*/ 33 w 392"/>
                <a:gd name="T3" fmla="*/ 0 h 105"/>
                <a:gd name="T4" fmla="*/ 0 w 392"/>
                <a:gd name="T5" fmla="*/ 27 h 105"/>
                <a:gd name="T6" fmla="*/ 0 w 392"/>
                <a:gd name="T7" fmla="*/ 105 h 105"/>
                <a:gd name="T8" fmla="*/ 16 w 392"/>
                <a:gd name="T9" fmla="*/ 105 h 105"/>
                <a:gd name="T10" fmla="*/ 16 w 392"/>
                <a:gd name="T11" fmla="*/ 30 h 105"/>
                <a:gd name="T12" fmla="*/ 47 w 392"/>
                <a:gd name="T13" fmla="*/ 14 h 105"/>
                <a:gd name="T14" fmla="*/ 392 w 392"/>
                <a:gd name="T15" fmla="*/ 14 h 105"/>
                <a:gd name="T16" fmla="*/ 392 w 392"/>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105">
                  <a:moveTo>
                    <a:pt x="392" y="0"/>
                  </a:moveTo>
                  <a:lnTo>
                    <a:pt x="33" y="0"/>
                  </a:lnTo>
                  <a:lnTo>
                    <a:pt x="0" y="27"/>
                  </a:lnTo>
                  <a:lnTo>
                    <a:pt x="0" y="105"/>
                  </a:lnTo>
                  <a:lnTo>
                    <a:pt x="16" y="105"/>
                  </a:lnTo>
                  <a:lnTo>
                    <a:pt x="16" y="30"/>
                  </a:lnTo>
                  <a:lnTo>
                    <a:pt x="47" y="14"/>
                  </a:lnTo>
                  <a:lnTo>
                    <a:pt x="392" y="14"/>
                  </a:lnTo>
                  <a:lnTo>
                    <a:pt x="392" y="0"/>
                  </a:lnTo>
                  <a:close/>
                </a:path>
              </a:pathLst>
            </a:custGeom>
            <a:solidFill>
              <a:srgbClr val="B7BA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8" name="Rectangle 116">
              <a:extLst>
                <a:ext uri="{FF2B5EF4-FFF2-40B4-BE49-F238E27FC236}">
                  <a16:creationId xmlns:a16="http://schemas.microsoft.com/office/drawing/2014/main" id="{7E29F18A-0406-A978-988E-59CBEAB5D66C}"/>
                </a:ext>
              </a:extLst>
            </p:cNvPr>
            <p:cNvSpPr>
              <a:spLocks noChangeArrowheads="1"/>
            </p:cNvSpPr>
            <p:nvPr/>
          </p:nvSpPr>
          <p:spPr bwMode="auto">
            <a:xfrm>
              <a:off x="346" y="1859"/>
              <a:ext cx="29" cy="6"/>
            </a:xfrm>
            <a:prstGeom prst="rect">
              <a:avLst/>
            </a:prstGeom>
            <a:solidFill>
              <a:srgbClr val="B7BA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9" name="Rectangle 117">
              <a:extLst>
                <a:ext uri="{FF2B5EF4-FFF2-40B4-BE49-F238E27FC236}">
                  <a16:creationId xmlns:a16="http://schemas.microsoft.com/office/drawing/2014/main" id="{EC67CA98-4B93-BC92-4046-87CBD47772FF}"/>
                </a:ext>
              </a:extLst>
            </p:cNvPr>
            <p:cNvSpPr>
              <a:spLocks noChangeArrowheads="1"/>
            </p:cNvSpPr>
            <p:nvPr/>
          </p:nvSpPr>
          <p:spPr bwMode="auto">
            <a:xfrm>
              <a:off x="-39" y="1633"/>
              <a:ext cx="713" cy="6"/>
            </a:xfrm>
            <a:prstGeom prst="rect">
              <a:avLst/>
            </a:prstGeom>
            <a:solidFill>
              <a:srgbClr val="82758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0" name="Rectangle 118">
              <a:extLst>
                <a:ext uri="{FF2B5EF4-FFF2-40B4-BE49-F238E27FC236}">
                  <a16:creationId xmlns:a16="http://schemas.microsoft.com/office/drawing/2014/main" id="{29068E4B-C6C4-11D8-10EA-A639FCE9CB77}"/>
                </a:ext>
              </a:extLst>
            </p:cNvPr>
            <p:cNvSpPr>
              <a:spLocks noChangeArrowheads="1"/>
            </p:cNvSpPr>
            <p:nvPr/>
          </p:nvSpPr>
          <p:spPr bwMode="auto">
            <a:xfrm>
              <a:off x="-39" y="1674"/>
              <a:ext cx="713" cy="6"/>
            </a:xfrm>
            <a:prstGeom prst="rect">
              <a:avLst/>
            </a:prstGeom>
            <a:solidFill>
              <a:srgbClr val="82758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1" name="Freeform 119">
              <a:extLst>
                <a:ext uri="{FF2B5EF4-FFF2-40B4-BE49-F238E27FC236}">
                  <a16:creationId xmlns:a16="http://schemas.microsoft.com/office/drawing/2014/main" id="{D8B0E046-CB9F-B4BA-CB6A-39359EA9527C}"/>
                </a:ext>
              </a:extLst>
            </p:cNvPr>
            <p:cNvSpPr>
              <a:spLocks/>
            </p:cNvSpPr>
            <p:nvPr/>
          </p:nvSpPr>
          <p:spPr bwMode="auto">
            <a:xfrm>
              <a:off x="-55" y="1635"/>
              <a:ext cx="52" cy="42"/>
            </a:xfrm>
            <a:custGeom>
              <a:avLst/>
              <a:gdLst>
                <a:gd name="T0" fmla="*/ 156 w 156"/>
                <a:gd name="T1" fmla="*/ 0 h 126"/>
                <a:gd name="T2" fmla="*/ 124 w 156"/>
                <a:gd name="T3" fmla="*/ 126 h 126"/>
                <a:gd name="T4" fmla="*/ 0 w 156"/>
                <a:gd name="T5" fmla="*/ 126 h 126"/>
                <a:gd name="T6" fmla="*/ 53 w 156"/>
                <a:gd name="T7" fmla="*/ 0 h 126"/>
                <a:gd name="T8" fmla="*/ 156 w 156"/>
                <a:gd name="T9" fmla="*/ 0 h 126"/>
              </a:gdLst>
              <a:ahLst/>
              <a:cxnLst>
                <a:cxn ang="0">
                  <a:pos x="T0" y="T1"/>
                </a:cxn>
                <a:cxn ang="0">
                  <a:pos x="T2" y="T3"/>
                </a:cxn>
                <a:cxn ang="0">
                  <a:pos x="T4" y="T5"/>
                </a:cxn>
                <a:cxn ang="0">
                  <a:pos x="T6" y="T7"/>
                </a:cxn>
                <a:cxn ang="0">
                  <a:pos x="T8" y="T9"/>
                </a:cxn>
              </a:cxnLst>
              <a:rect l="0" t="0" r="r" b="b"/>
              <a:pathLst>
                <a:path w="156" h="126">
                  <a:moveTo>
                    <a:pt x="156" y="0"/>
                  </a:moveTo>
                  <a:lnTo>
                    <a:pt x="124" y="126"/>
                  </a:lnTo>
                  <a:lnTo>
                    <a:pt x="0" y="126"/>
                  </a:lnTo>
                  <a:lnTo>
                    <a:pt x="53" y="0"/>
                  </a:lnTo>
                  <a:lnTo>
                    <a:pt x="156" y="0"/>
                  </a:lnTo>
                  <a:close/>
                </a:path>
              </a:pathLst>
            </a:custGeom>
            <a:solidFill>
              <a:srgbClr val="8275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2" name="Freeform 120">
              <a:extLst>
                <a:ext uri="{FF2B5EF4-FFF2-40B4-BE49-F238E27FC236}">
                  <a16:creationId xmlns:a16="http://schemas.microsoft.com/office/drawing/2014/main" id="{3199F6C4-252A-6259-9D52-218F2CFF3E5A}"/>
                </a:ext>
              </a:extLst>
            </p:cNvPr>
            <p:cNvSpPr>
              <a:spLocks/>
            </p:cNvSpPr>
            <p:nvPr/>
          </p:nvSpPr>
          <p:spPr bwMode="auto">
            <a:xfrm>
              <a:off x="653" y="1638"/>
              <a:ext cx="45" cy="39"/>
            </a:xfrm>
            <a:custGeom>
              <a:avLst/>
              <a:gdLst>
                <a:gd name="T0" fmla="*/ 0 w 136"/>
                <a:gd name="T1" fmla="*/ 0 h 117"/>
                <a:gd name="T2" fmla="*/ 32 w 136"/>
                <a:gd name="T3" fmla="*/ 58 h 117"/>
                <a:gd name="T4" fmla="*/ 32 w 136"/>
                <a:gd name="T5" fmla="*/ 117 h 117"/>
                <a:gd name="T6" fmla="*/ 136 w 136"/>
                <a:gd name="T7" fmla="*/ 117 h 117"/>
                <a:gd name="T8" fmla="*/ 127 w 136"/>
                <a:gd name="T9" fmla="*/ 41 h 117"/>
                <a:gd name="T10" fmla="*/ 64 w 136"/>
                <a:gd name="T11" fmla="*/ 0 h 117"/>
                <a:gd name="T12" fmla="*/ 0 w 136"/>
                <a:gd name="T13" fmla="*/ 0 h 117"/>
              </a:gdLst>
              <a:ahLst/>
              <a:cxnLst>
                <a:cxn ang="0">
                  <a:pos x="T0" y="T1"/>
                </a:cxn>
                <a:cxn ang="0">
                  <a:pos x="T2" y="T3"/>
                </a:cxn>
                <a:cxn ang="0">
                  <a:pos x="T4" y="T5"/>
                </a:cxn>
                <a:cxn ang="0">
                  <a:pos x="T6" y="T7"/>
                </a:cxn>
                <a:cxn ang="0">
                  <a:pos x="T8" y="T9"/>
                </a:cxn>
                <a:cxn ang="0">
                  <a:pos x="T10" y="T11"/>
                </a:cxn>
                <a:cxn ang="0">
                  <a:pos x="T12" y="T13"/>
                </a:cxn>
              </a:cxnLst>
              <a:rect l="0" t="0" r="r" b="b"/>
              <a:pathLst>
                <a:path w="136" h="117">
                  <a:moveTo>
                    <a:pt x="0" y="0"/>
                  </a:moveTo>
                  <a:lnTo>
                    <a:pt x="32" y="58"/>
                  </a:lnTo>
                  <a:lnTo>
                    <a:pt x="32" y="117"/>
                  </a:lnTo>
                  <a:lnTo>
                    <a:pt x="136" y="117"/>
                  </a:lnTo>
                  <a:lnTo>
                    <a:pt x="127" y="41"/>
                  </a:lnTo>
                  <a:lnTo>
                    <a:pt x="64" y="0"/>
                  </a:lnTo>
                  <a:lnTo>
                    <a:pt x="0" y="0"/>
                  </a:lnTo>
                  <a:close/>
                </a:path>
              </a:pathLst>
            </a:custGeom>
            <a:solidFill>
              <a:srgbClr val="8275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3" name="Rectangle 121">
              <a:extLst>
                <a:ext uri="{FF2B5EF4-FFF2-40B4-BE49-F238E27FC236}">
                  <a16:creationId xmlns:a16="http://schemas.microsoft.com/office/drawing/2014/main" id="{710D1BDB-E7DE-DAA2-062B-A3C32DEAAC4B}"/>
                </a:ext>
              </a:extLst>
            </p:cNvPr>
            <p:cNvSpPr>
              <a:spLocks noChangeArrowheads="1"/>
            </p:cNvSpPr>
            <p:nvPr/>
          </p:nvSpPr>
          <p:spPr bwMode="auto">
            <a:xfrm>
              <a:off x="-14" y="1804"/>
              <a:ext cx="33" cy="5"/>
            </a:xfrm>
            <a:prstGeom prst="rect">
              <a:avLst/>
            </a:prstGeom>
            <a:solidFill>
              <a:srgbClr val="B7BA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4" name="Freeform 122">
              <a:extLst>
                <a:ext uri="{FF2B5EF4-FFF2-40B4-BE49-F238E27FC236}">
                  <a16:creationId xmlns:a16="http://schemas.microsoft.com/office/drawing/2014/main" id="{5EBBEB95-EDC7-4265-C1A7-3858220ABB5A}"/>
                </a:ext>
              </a:extLst>
            </p:cNvPr>
            <p:cNvSpPr>
              <a:spLocks/>
            </p:cNvSpPr>
            <p:nvPr/>
          </p:nvSpPr>
          <p:spPr bwMode="auto">
            <a:xfrm>
              <a:off x="383" y="1853"/>
              <a:ext cx="133" cy="43"/>
            </a:xfrm>
            <a:custGeom>
              <a:avLst/>
              <a:gdLst>
                <a:gd name="T0" fmla="*/ 0 w 399"/>
                <a:gd name="T1" fmla="*/ 8 h 128"/>
                <a:gd name="T2" fmla="*/ 0 w 399"/>
                <a:gd name="T3" fmla="*/ 128 h 128"/>
                <a:gd name="T4" fmla="*/ 371 w 399"/>
                <a:gd name="T5" fmla="*/ 128 h 128"/>
                <a:gd name="T6" fmla="*/ 285 w 399"/>
                <a:gd name="T7" fmla="*/ 105 h 128"/>
                <a:gd name="T8" fmla="*/ 214 w 399"/>
                <a:gd name="T9" fmla="*/ 105 h 128"/>
                <a:gd name="T10" fmla="*/ 279 w 399"/>
                <a:gd name="T11" fmla="*/ 76 h 128"/>
                <a:gd name="T12" fmla="*/ 371 w 399"/>
                <a:gd name="T13" fmla="*/ 68 h 128"/>
                <a:gd name="T14" fmla="*/ 399 w 399"/>
                <a:gd name="T15" fmla="*/ 0 h 128"/>
                <a:gd name="T16" fmla="*/ 335 w 399"/>
                <a:gd name="T17" fmla="*/ 24 h 128"/>
                <a:gd name="T18" fmla="*/ 193 w 399"/>
                <a:gd name="T19" fmla="*/ 31 h 128"/>
                <a:gd name="T20" fmla="*/ 101 w 399"/>
                <a:gd name="T21" fmla="*/ 39 h 128"/>
                <a:gd name="T22" fmla="*/ 0 w 399"/>
                <a:gd name="T23" fmla="*/ 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9" h="128">
                  <a:moveTo>
                    <a:pt x="0" y="8"/>
                  </a:moveTo>
                  <a:lnTo>
                    <a:pt x="0" y="128"/>
                  </a:lnTo>
                  <a:lnTo>
                    <a:pt x="371" y="128"/>
                  </a:lnTo>
                  <a:lnTo>
                    <a:pt x="285" y="105"/>
                  </a:lnTo>
                  <a:lnTo>
                    <a:pt x="214" y="105"/>
                  </a:lnTo>
                  <a:lnTo>
                    <a:pt x="279" y="76"/>
                  </a:lnTo>
                  <a:lnTo>
                    <a:pt x="371" y="68"/>
                  </a:lnTo>
                  <a:lnTo>
                    <a:pt x="399" y="0"/>
                  </a:lnTo>
                  <a:lnTo>
                    <a:pt x="335" y="24"/>
                  </a:lnTo>
                  <a:lnTo>
                    <a:pt x="193" y="31"/>
                  </a:lnTo>
                  <a:lnTo>
                    <a:pt x="101" y="39"/>
                  </a:lnTo>
                  <a:lnTo>
                    <a:pt x="0" y="8"/>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5" name="Freeform 123">
              <a:extLst>
                <a:ext uri="{FF2B5EF4-FFF2-40B4-BE49-F238E27FC236}">
                  <a16:creationId xmlns:a16="http://schemas.microsoft.com/office/drawing/2014/main" id="{1DE1E845-41FF-F631-3CAE-202F4E5533CE}"/>
                </a:ext>
              </a:extLst>
            </p:cNvPr>
            <p:cNvSpPr>
              <a:spLocks/>
            </p:cNvSpPr>
            <p:nvPr/>
          </p:nvSpPr>
          <p:spPr bwMode="auto">
            <a:xfrm>
              <a:off x="449" y="1726"/>
              <a:ext cx="176" cy="48"/>
            </a:xfrm>
            <a:custGeom>
              <a:avLst/>
              <a:gdLst>
                <a:gd name="T0" fmla="*/ 0 w 527"/>
                <a:gd name="T1" fmla="*/ 15 h 143"/>
                <a:gd name="T2" fmla="*/ 0 w 527"/>
                <a:gd name="T3" fmla="*/ 143 h 143"/>
                <a:gd name="T4" fmla="*/ 527 w 527"/>
                <a:gd name="T5" fmla="*/ 143 h 143"/>
                <a:gd name="T6" fmla="*/ 306 w 527"/>
                <a:gd name="T7" fmla="*/ 113 h 143"/>
                <a:gd name="T8" fmla="*/ 206 w 527"/>
                <a:gd name="T9" fmla="*/ 113 h 143"/>
                <a:gd name="T10" fmla="*/ 85 w 527"/>
                <a:gd name="T11" fmla="*/ 113 h 143"/>
                <a:gd name="T12" fmla="*/ 79 w 527"/>
                <a:gd name="T13" fmla="*/ 68 h 143"/>
                <a:gd name="T14" fmla="*/ 128 w 527"/>
                <a:gd name="T15" fmla="*/ 68 h 143"/>
                <a:gd name="T16" fmla="*/ 192 w 527"/>
                <a:gd name="T17" fmla="*/ 68 h 143"/>
                <a:gd name="T18" fmla="*/ 150 w 527"/>
                <a:gd name="T19" fmla="*/ 38 h 143"/>
                <a:gd name="T20" fmla="*/ 71 w 527"/>
                <a:gd name="T21" fmla="*/ 38 h 143"/>
                <a:gd name="T22" fmla="*/ 71 w 527"/>
                <a:gd name="T23" fmla="*/ 0 h 143"/>
                <a:gd name="T24" fmla="*/ 0 w 527"/>
                <a:gd name="T25" fmla="*/ 15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7" h="143">
                  <a:moveTo>
                    <a:pt x="0" y="15"/>
                  </a:moveTo>
                  <a:lnTo>
                    <a:pt x="0" y="143"/>
                  </a:lnTo>
                  <a:lnTo>
                    <a:pt x="527" y="143"/>
                  </a:lnTo>
                  <a:lnTo>
                    <a:pt x="306" y="113"/>
                  </a:lnTo>
                  <a:lnTo>
                    <a:pt x="206" y="113"/>
                  </a:lnTo>
                  <a:lnTo>
                    <a:pt x="85" y="113"/>
                  </a:lnTo>
                  <a:lnTo>
                    <a:pt x="79" y="68"/>
                  </a:lnTo>
                  <a:lnTo>
                    <a:pt x="128" y="68"/>
                  </a:lnTo>
                  <a:lnTo>
                    <a:pt x="192" y="68"/>
                  </a:lnTo>
                  <a:lnTo>
                    <a:pt x="150" y="38"/>
                  </a:lnTo>
                  <a:lnTo>
                    <a:pt x="71" y="38"/>
                  </a:lnTo>
                  <a:lnTo>
                    <a:pt x="71" y="0"/>
                  </a:lnTo>
                  <a:lnTo>
                    <a:pt x="0" y="15"/>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6" name="Freeform 124">
              <a:extLst>
                <a:ext uri="{FF2B5EF4-FFF2-40B4-BE49-F238E27FC236}">
                  <a16:creationId xmlns:a16="http://schemas.microsoft.com/office/drawing/2014/main" id="{6CD9B84C-BDCE-C641-65FD-AC09ABF25787}"/>
                </a:ext>
              </a:extLst>
            </p:cNvPr>
            <p:cNvSpPr>
              <a:spLocks/>
            </p:cNvSpPr>
            <p:nvPr/>
          </p:nvSpPr>
          <p:spPr bwMode="auto">
            <a:xfrm>
              <a:off x="-32" y="1874"/>
              <a:ext cx="38" cy="42"/>
            </a:xfrm>
            <a:custGeom>
              <a:avLst/>
              <a:gdLst>
                <a:gd name="T0" fmla="*/ 0 w 112"/>
                <a:gd name="T1" fmla="*/ 0 h 124"/>
                <a:gd name="T2" fmla="*/ 6 w 112"/>
                <a:gd name="T3" fmla="*/ 124 h 124"/>
                <a:gd name="T4" fmla="*/ 65 w 112"/>
                <a:gd name="T5" fmla="*/ 124 h 124"/>
                <a:gd name="T6" fmla="*/ 69 w 112"/>
                <a:gd name="T7" fmla="*/ 99 h 124"/>
                <a:gd name="T8" fmla="*/ 29 w 112"/>
                <a:gd name="T9" fmla="*/ 99 h 124"/>
                <a:gd name="T10" fmla="*/ 29 w 112"/>
                <a:gd name="T11" fmla="*/ 55 h 124"/>
                <a:gd name="T12" fmla="*/ 81 w 112"/>
                <a:gd name="T13" fmla="*/ 49 h 124"/>
                <a:gd name="T14" fmla="*/ 112 w 112"/>
                <a:gd name="T15" fmla="*/ 4 h 124"/>
                <a:gd name="T16" fmla="*/ 0 w 112"/>
                <a:gd name="T1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124">
                  <a:moveTo>
                    <a:pt x="0" y="0"/>
                  </a:moveTo>
                  <a:lnTo>
                    <a:pt x="6" y="124"/>
                  </a:lnTo>
                  <a:lnTo>
                    <a:pt x="65" y="124"/>
                  </a:lnTo>
                  <a:lnTo>
                    <a:pt x="69" y="99"/>
                  </a:lnTo>
                  <a:lnTo>
                    <a:pt x="29" y="99"/>
                  </a:lnTo>
                  <a:lnTo>
                    <a:pt x="29" y="55"/>
                  </a:lnTo>
                  <a:lnTo>
                    <a:pt x="81" y="49"/>
                  </a:lnTo>
                  <a:lnTo>
                    <a:pt x="112" y="4"/>
                  </a:lnTo>
                  <a:lnTo>
                    <a:pt x="0" y="0"/>
                  </a:lnTo>
                  <a:close/>
                </a:path>
              </a:pathLst>
            </a:custGeom>
            <a:solidFill>
              <a:srgbClr val="FFF7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7" name="Freeform 125">
              <a:extLst>
                <a:ext uri="{FF2B5EF4-FFF2-40B4-BE49-F238E27FC236}">
                  <a16:creationId xmlns:a16="http://schemas.microsoft.com/office/drawing/2014/main" id="{B4ED5082-E7D2-10B8-9D5E-01FD1135190C}"/>
                </a:ext>
              </a:extLst>
            </p:cNvPr>
            <p:cNvSpPr>
              <a:spLocks/>
            </p:cNvSpPr>
            <p:nvPr/>
          </p:nvSpPr>
          <p:spPr bwMode="auto">
            <a:xfrm>
              <a:off x="-85" y="1891"/>
              <a:ext cx="16" cy="26"/>
            </a:xfrm>
            <a:custGeom>
              <a:avLst/>
              <a:gdLst>
                <a:gd name="T0" fmla="*/ 0 w 50"/>
                <a:gd name="T1" fmla="*/ 0 h 78"/>
                <a:gd name="T2" fmla="*/ 50 w 50"/>
                <a:gd name="T3" fmla="*/ 4 h 78"/>
                <a:gd name="T4" fmla="*/ 50 w 50"/>
                <a:gd name="T5" fmla="*/ 78 h 78"/>
                <a:gd name="T6" fmla="*/ 7 w 50"/>
                <a:gd name="T7" fmla="*/ 78 h 78"/>
                <a:gd name="T8" fmla="*/ 0 w 50"/>
                <a:gd name="T9" fmla="*/ 0 h 78"/>
              </a:gdLst>
              <a:ahLst/>
              <a:cxnLst>
                <a:cxn ang="0">
                  <a:pos x="T0" y="T1"/>
                </a:cxn>
                <a:cxn ang="0">
                  <a:pos x="T2" y="T3"/>
                </a:cxn>
                <a:cxn ang="0">
                  <a:pos x="T4" y="T5"/>
                </a:cxn>
                <a:cxn ang="0">
                  <a:pos x="T6" y="T7"/>
                </a:cxn>
                <a:cxn ang="0">
                  <a:pos x="T8" y="T9"/>
                </a:cxn>
              </a:cxnLst>
              <a:rect l="0" t="0" r="r" b="b"/>
              <a:pathLst>
                <a:path w="50" h="78">
                  <a:moveTo>
                    <a:pt x="0" y="0"/>
                  </a:moveTo>
                  <a:lnTo>
                    <a:pt x="50" y="4"/>
                  </a:lnTo>
                  <a:lnTo>
                    <a:pt x="50" y="78"/>
                  </a:lnTo>
                  <a:lnTo>
                    <a:pt x="7" y="78"/>
                  </a:lnTo>
                  <a:lnTo>
                    <a:pt x="0" y="0"/>
                  </a:lnTo>
                  <a:close/>
                </a:path>
              </a:pathLst>
            </a:custGeom>
            <a:solidFill>
              <a:srgbClr val="FFF7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8" name="Rectangle 126">
              <a:extLst>
                <a:ext uri="{FF2B5EF4-FFF2-40B4-BE49-F238E27FC236}">
                  <a16:creationId xmlns:a16="http://schemas.microsoft.com/office/drawing/2014/main" id="{D9D657AD-2A6D-1309-200F-06DF366425FD}"/>
                </a:ext>
              </a:extLst>
            </p:cNvPr>
            <p:cNvSpPr>
              <a:spLocks noChangeArrowheads="1"/>
            </p:cNvSpPr>
            <p:nvPr/>
          </p:nvSpPr>
          <p:spPr bwMode="auto">
            <a:xfrm>
              <a:off x="416" y="1784"/>
              <a:ext cx="31" cy="20"/>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9" name="Rectangle 127">
              <a:extLst>
                <a:ext uri="{FF2B5EF4-FFF2-40B4-BE49-F238E27FC236}">
                  <a16:creationId xmlns:a16="http://schemas.microsoft.com/office/drawing/2014/main" id="{B277F960-CE07-7529-EDE3-5AA9EE1DBB41}"/>
                </a:ext>
              </a:extLst>
            </p:cNvPr>
            <p:cNvSpPr>
              <a:spLocks noChangeArrowheads="1"/>
            </p:cNvSpPr>
            <p:nvPr/>
          </p:nvSpPr>
          <p:spPr bwMode="auto">
            <a:xfrm>
              <a:off x="411" y="1778"/>
              <a:ext cx="4" cy="3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0" name="Rectangle 128">
              <a:extLst>
                <a:ext uri="{FF2B5EF4-FFF2-40B4-BE49-F238E27FC236}">
                  <a16:creationId xmlns:a16="http://schemas.microsoft.com/office/drawing/2014/main" id="{E3AA9334-C59C-035D-26EF-E04D111E4596}"/>
                </a:ext>
              </a:extLst>
            </p:cNvPr>
            <p:cNvSpPr>
              <a:spLocks noChangeArrowheads="1"/>
            </p:cNvSpPr>
            <p:nvPr/>
          </p:nvSpPr>
          <p:spPr bwMode="auto">
            <a:xfrm>
              <a:off x="416" y="1788"/>
              <a:ext cx="31" cy="12"/>
            </a:xfrm>
            <a:prstGeom prst="rect">
              <a:avLst/>
            </a:prstGeom>
            <a:solidFill>
              <a:srgbClr val="91B7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1" name="Rectangle 129">
              <a:extLst>
                <a:ext uri="{FF2B5EF4-FFF2-40B4-BE49-F238E27FC236}">
                  <a16:creationId xmlns:a16="http://schemas.microsoft.com/office/drawing/2014/main" id="{A5AF34B0-CEC7-3FAA-2508-5DE1CBAF1953}"/>
                </a:ext>
              </a:extLst>
            </p:cNvPr>
            <p:cNvSpPr>
              <a:spLocks noChangeArrowheads="1"/>
            </p:cNvSpPr>
            <p:nvPr/>
          </p:nvSpPr>
          <p:spPr bwMode="auto">
            <a:xfrm>
              <a:off x="411" y="1784"/>
              <a:ext cx="4" cy="20"/>
            </a:xfrm>
            <a:prstGeom prst="rect">
              <a:avLst/>
            </a:prstGeom>
            <a:solidFill>
              <a:srgbClr val="91B7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2" name="Rectangle 130">
              <a:extLst>
                <a:ext uri="{FF2B5EF4-FFF2-40B4-BE49-F238E27FC236}">
                  <a16:creationId xmlns:a16="http://schemas.microsoft.com/office/drawing/2014/main" id="{3EC6597C-8E8C-AD04-FAB1-95631A272A4B}"/>
                </a:ext>
              </a:extLst>
            </p:cNvPr>
            <p:cNvSpPr>
              <a:spLocks noChangeArrowheads="1"/>
            </p:cNvSpPr>
            <p:nvPr/>
          </p:nvSpPr>
          <p:spPr bwMode="auto">
            <a:xfrm>
              <a:off x="416" y="1792"/>
              <a:ext cx="31" cy="4"/>
            </a:xfrm>
            <a:prstGeom prst="rect">
              <a:avLst/>
            </a:prstGeom>
            <a:solidFill>
              <a:srgbClr val="B2D8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3" name="Rectangle 131">
              <a:extLst>
                <a:ext uri="{FF2B5EF4-FFF2-40B4-BE49-F238E27FC236}">
                  <a16:creationId xmlns:a16="http://schemas.microsoft.com/office/drawing/2014/main" id="{ED53986E-7FFC-CDD9-AD28-55F2740D8458}"/>
                </a:ext>
              </a:extLst>
            </p:cNvPr>
            <p:cNvSpPr>
              <a:spLocks noChangeArrowheads="1"/>
            </p:cNvSpPr>
            <p:nvPr/>
          </p:nvSpPr>
          <p:spPr bwMode="auto">
            <a:xfrm>
              <a:off x="411" y="1790"/>
              <a:ext cx="4" cy="8"/>
            </a:xfrm>
            <a:prstGeom prst="rect">
              <a:avLst/>
            </a:prstGeom>
            <a:solidFill>
              <a:srgbClr val="B2D8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1097" name="図 1096">
            <a:extLst>
              <a:ext uri="{FF2B5EF4-FFF2-40B4-BE49-F238E27FC236}">
                <a16:creationId xmlns:a16="http://schemas.microsoft.com/office/drawing/2014/main" id="{B833489C-0340-80BE-3D98-6A0134185DF4}"/>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102674" y="2373587"/>
            <a:ext cx="699790" cy="699790"/>
          </a:xfrm>
          <a:prstGeom prst="rect">
            <a:avLst/>
          </a:prstGeom>
          <a:noFill/>
          <a:ln>
            <a:noFill/>
          </a:ln>
        </p:spPr>
      </p:pic>
      <p:pic>
        <p:nvPicPr>
          <p:cNvPr id="4" name="図 3">
            <a:extLst>
              <a:ext uri="{FF2B5EF4-FFF2-40B4-BE49-F238E27FC236}">
                <a16:creationId xmlns:a16="http://schemas.microsoft.com/office/drawing/2014/main" id="{FE6F1437-4FA8-D853-7DD0-626CC226855B}"/>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558626" y="5277255"/>
            <a:ext cx="1467956" cy="837650"/>
          </a:xfrm>
          <a:prstGeom prst="rect">
            <a:avLst/>
          </a:prstGeom>
        </p:spPr>
      </p:pic>
      <p:pic>
        <p:nvPicPr>
          <p:cNvPr id="6" name="図 5">
            <a:extLst>
              <a:ext uri="{FF2B5EF4-FFF2-40B4-BE49-F238E27FC236}">
                <a16:creationId xmlns:a16="http://schemas.microsoft.com/office/drawing/2014/main" id="{A089E297-C911-CDC5-64B2-646D3B14BED3}"/>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507694" y="4445861"/>
            <a:ext cx="1440300" cy="821869"/>
          </a:xfrm>
          <a:prstGeom prst="rect">
            <a:avLst/>
          </a:prstGeom>
        </p:spPr>
      </p:pic>
      <p:pic>
        <p:nvPicPr>
          <p:cNvPr id="10" name="図 9">
            <a:extLst>
              <a:ext uri="{FF2B5EF4-FFF2-40B4-BE49-F238E27FC236}">
                <a16:creationId xmlns:a16="http://schemas.microsoft.com/office/drawing/2014/main" id="{79FC1373-E718-E3C0-ED07-7F5096BB40DC}"/>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flipH="1">
            <a:off x="1845181" y="5278863"/>
            <a:ext cx="1397963" cy="841126"/>
          </a:xfrm>
          <a:prstGeom prst="rect">
            <a:avLst/>
          </a:prstGeom>
        </p:spPr>
      </p:pic>
      <p:sp>
        <p:nvSpPr>
          <p:cNvPr id="2" name="テキスト ボックス 1">
            <a:extLst>
              <a:ext uri="{FF2B5EF4-FFF2-40B4-BE49-F238E27FC236}">
                <a16:creationId xmlns:a16="http://schemas.microsoft.com/office/drawing/2014/main" id="{F0214CDE-C6D4-8D04-7DEE-4DB3A096D5EE}"/>
              </a:ext>
            </a:extLst>
          </p:cNvPr>
          <p:cNvSpPr txBox="1"/>
          <p:nvPr/>
        </p:nvSpPr>
        <p:spPr>
          <a:xfrm>
            <a:off x="1752601" y="6170021"/>
            <a:ext cx="5175710" cy="276999"/>
          </a:xfrm>
          <a:prstGeom prst="rect">
            <a:avLst/>
          </a:prstGeom>
          <a:noFill/>
        </p:spPr>
        <p:txBody>
          <a:bodyPr wrap="square" rtlCol="0">
            <a:spAutoFit/>
          </a:bodyPr>
          <a:lstStyle/>
          <a:p>
            <a:r>
              <a:rPr lang="ja-JP" altLang="en-US" sz="1200" b="1" kern="10" dirty="0">
                <a:latin typeface="HG丸ｺﾞｼｯｸM-PRO"/>
                <a:ea typeface="HG丸ｺﾞｼｯｸM-PRO"/>
              </a:rPr>
              <a:t>１８歳以上 ～ 上限年齢はないので、どなたでも入団歓迎しております</a:t>
            </a:r>
          </a:p>
        </p:txBody>
      </p:sp>
    </p:spTree>
    <p:extLst>
      <p:ext uri="{BB962C8B-B14F-4D97-AF65-F5344CB8AC3E}">
        <p14:creationId xmlns:p14="http://schemas.microsoft.com/office/powerpoint/2010/main" val="4209085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524721" y="101515"/>
            <a:ext cx="3992691" cy="523220"/>
          </a:xfrm>
          <a:prstGeom prst="rect">
            <a:avLst/>
          </a:prstGeom>
          <a:noFill/>
        </p:spPr>
        <p:txBody>
          <a:bodyPr wrap="square" rtlCol="0">
            <a:spAutoFit/>
          </a:bodyPr>
          <a:lstStyle/>
          <a:p>
            <a:r>
              <a:rPr lang="ja-JP" altLang="en-US" sz="2800" b="1" kern="10" dirty="0">
                <a:solidFill>
                  <a:srgbClr val="99CC00"/>
                </a:solidFill>
                <a:latin typeface="HG丸ｺﾞｼｯｸM-PRO"/>
                <a:ea typeface="HG丸ｺﾞｼｯｸM-PRO"/>
              </a:rPr>
              <a:t>消防団に入団すると</a:t>
            </a:r>
            <a:r>
              <a:rPr lang="en-US" altLang="ja-JP" sz="2800" b="1" kern="10" dirty="0">
                <a:solidFill>
                  <a:srgbClr val="99CC00"/>
                </a:solidFill>
                <a:latin typeface="HG丸ｺﾞｼｯｸM-PRO"/>
                <a:ea typeface="HG丸ｺﾞｼｯｸM-PRO"/>
              </a:rPr>
              <a:t>…</a:t>
            </a:r>
            <a:endParaRPr lang="ja-JP" altLang="en-US" sz="2800" b="1" kern="10" dirty="0">
              <a:solidFill>
                <a:srgbClr val="99CC00"/>
              </a:solidFill>
              <a:latin typeface="HG丸ｺﾞｼｯｸM-PRO"/>
              <a:ea typeface="HG丸ｺﾞｼｯｸM-PRO"/>
            </a:endParaRPr>
          </a:p>
        </p:txBody>
      </p:sp>
      <p:sp>
        <p:nvSpPr>
          <p:cNvPr id="51" name="Text Box 28"/>
          <p:cNvSpPr txBox="1">
            <a:spLocks noChangeArrowheads="1"/>
          </p:cNvSpPr>
          <p:nvPr/>
        </p:nvSpPr>
        <p:spPr bwMode="auto">
          <a:xfrm>
            <a:off x="80733" y="778339"/>
            <a:ext cx="6730013" cy="434933"/>
          </a:xfrm>
          <a:prstGeom prst="rect">
            <a:avLst/>
          </a:prstGeom>
          <a:noFill/>
          <a:ln w="9525">
            <a:noFill/>
            <a:miter lim="800000"/>
            <a:headEnd/>
            <a:tailEnd/>
          </a:ln>
        </p:spPr>
        <p:txBody>
          <a:bodyPr wrap="square" lIns="45720"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1" i="0" u="none" strike="noStrike" baseline="0" dirty="0">
                <a:solidFill>
                  <a:srgbClr val="000000"/>
                </a:solidFill>
                <a:latin typeface="HG丸ｺﾞｼｯｸM-PRO"/>
                <a:ea typeface="HG丸ｺﾞｼｯｸM-PRO"/>
              </a:rPr>
              <a:t>さまざまな活動をするために、消防団員には次のような処遇策が講じられています。</a:t>
            </a:r>
            <a:endParaRPr lang="en-US" altLang="ja-JP" sz="1200" b="1" i="0" u="none" strike="noStrike" baseline="0" dirty="0">
              <a:solidFill>
                <a:srgbClr val="000000"/>
              </a:solidFill>
              <a:latin typeface="HG丸ｺﾞｼｯｸM-PRO"/>
              <a:ea typeface="HG丸ｺﾞｼｯｸM-PRO"/>
            </a:endParaRPr>
          </a:p>
          <a:p>
            <a:pPr algn="l" rtl="0">
              <a:defRPr sz="1000"/>
            </a:pPr>
            <a:r>
              <a:rPr lang="ja-JP" altLang="en-US" sz="1200" b="1" i="0" u="none" strike="noStrike" baseline="0" dirty="0">
                <a:solidFill>
                  <a:srgbClr val="000000"/>
                </a:solidFill>
                <a:latin typeface="HG丸ｺﾞｼｯｸM-PRO"/>
                <a:ea typeface="HG丸ｺﾞｼｯｸM-PRO"/>
              </a:rPr>
              <a:t>また、消防団活動に必要な知識、技術を習得する講習会や、研修会に参加する機会もあります。</a:t>
            </a:r>
          </a:p>
        </p:txBody>
      </p:sp>
      <p:pic>
        <p:nvPicPr>
          <p:cNvPr id="11" name="図 10"/>
          <p:cNvPicPr>
            <a:picLocks noChangeAspect="1"/>
          </p:cNvPicPr>
          <p:nvPr/>
        </p:nvPicPr>
        <p:blipFill>
          <a:blip r:embed="rId2"/>
          <a:stretch>
            <a:fillRect/>
          </a:stretch>
        </p:blipFill>
        <p:spPr>
          <a:xfrm>
            <a:off x="257177" y="1196384"/>
            <a:ext cx="6519232" cy="3574428"/>
          </a:xfrm>
          <a:prstGeom prst="rect">
            <a:avLst/>
          </a:prstGeom>
        </p:spPr>
      </p:pic>
      <p:sp>
        <p:nvSpPr>
          <p:cNvPr id="12" name="右矢印 11"/>
          <p:cNvSpPr/>
          <p:nvPr/>
        </p:nvSpPr>
        <p:spPr>
          <a:xfrm rot="5400000">
            <a:off x="916577" y="4649678"/>
            <a:ext cx="538569" cy="24226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4" name="右矢印 33"/>
          <p:cNvSpPr/>
          <p:nvPr/>
        </p:nvSpPr>
        <p:spPr>
          <a:xfrm rot="5400000">
            <a:off x="5477903" y="4734255"/>
            <a:ext cx="369415" cy="24226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80733" y="5099874"/>
            <a:ext cx="2909214" cy="2523613"/>
            <a:chOff x="80733" y="4967938"/>
            <a:chExt cx="2909214" cy="2523613"/>
          </a:xfrm>
        </p:grpSpPr>
        <p:grpSp>
          <p:nvGrpSpPr>
            <p:cNvPr id="35" name="グループ化 34"/>
            <p:cNvGrpSpPr/>
            <p:nvPr/>
          </p:nvGrpSpPr>
          <p:grpSpPr>
            <a:xfrm>
              <a:off x="80733" y="4967938"/>
              <a:ext cx="2909214" cy="2523613"/>
              <a:chOff x="34346" y="487066"/>
              <a:chExt cx="1656000" cy="2523613"/>
            </a:xfrm>
          </p:grpSpPr>
          <p:grpSp>
            <p:nvGrpSpPr>
              <p:cNvPr id="36" name="グループ化 35"/>
              <p:cNvGrpSpPr/>
              <p:nvPr/>
            </p:nvGrpSpPr>
            <p:grpSpPr>
              <a:xfrm>
                <a:off x="34346" y="487066"/>
                <a:ext cx="1656000" cy="2523613"/>
                <a:chOff x="97006" y="1050032"/>
                <a:chExt cx="1656000" cy="2523613"/>
              </a:xfrm>
            </p:grpSpPr>
            <p:sp>
              <p:nvSpPr>
                <p:cNvPr id="38" name="角丸四角形 37"/>
                <p:cNvSpPr/>
                <p:nvPr/>
              </p:nvSpPr>
              <p:spPr>
                <a:xfrm>
                  <a:off x="97006" y="1050032"/>
                  <a:ext cx="1656000" cy="2523613"/>
                </a:xfrm>
                <a:prstGeom prst="roundRect">
                  <a:avLst>
                    <a:gd name="adj" fmla="val 13270"/>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195206" y="1114468"/>
                  <a:ext cx="1474186" cy="369332"/>
                </a:xfrm>
                <a:prstGeom prst="rect">
                  <a:avLst/>
                </a:prstGeom>
                <a:noFill/>
              </p:spPr>
              <p:txBody>
                <a:bodyPr wrap="square" rtlCol="0">
                  <a:spAutoFit/>
                </a:bodyPr>
                <a:lstStyle/>
                <a:p>
                  <a:pPr algn="ctr"/>
                  <a:r>
                    <a:rPr lang="ja-JP" altLang="en-US" b="1" kern="10" dirty="0">
                      <a:solidFill>
                        <a:srgbClr val="00CCFF"/>
                      </a:solidFill>
                      <a:latin typeface="HG丸ｺﾞｼｯｸM-PRO"/>
                      <a:ea typeface="HG丸ｺﾞｼｯｸM-PRO"/>
                    </a:rPr>
                    <a:t>退職報償金</a:t>
                  </a:r>
                </a:p>
              </p:txBody>
            </p:sp>
          </p:grpSp>
          <p:sp>
            <p:nvSpPr>
              <p:cNvPr id="37" name="テキスト ボックス 36"/>
              <p:cNvSpPr txBox="1"/>
              <p:nvPr/>
            </p:nvSpPr>
            <p:spPr>
              <a:xfrm>
                <a:off x="53256" y="949834"/>
                <a:ext cx="1615401" cy="1323439"/>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　退職した消防団員の多年の労苦に報いるため、勤務年数に応じて支払われます。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退職報償金は、</a:t>
                </a:r>
                <a:r>
                  <a:rPr lang="en-US" altLang="ja-JP" sz="1000" dirty="0">
                    <a:solidFill>
                      <a:srgbClr val="000000"/>
                    </a:solidFill>
                    <a:latin typeface="HG丸ｺﾞｼｯｸM-PRO"/>
                    <a:ea typeface="HG丸ｺﾞｼｯｸM-PRO"/>
                  </a:rPr>
                  <a:t>5</a:t>
                </a:r>
                <a:r>
                  <a:rPr lang="ja-JP" altLang="en-US" sz="1000" dirty="0">
                    <a:solidFill>
                      <a:srgbClr val="000000"/>
                    </a:solidFill>
                    <a:latin typeface="HG丸ｺﾞｼｯｸM-PRO"/>
                    <a:ea typeface="HG丸ｺﾞｼｯｸM-PRO"/>
                  </a:rPr>
                  <a:t>年以上消防団に在団した方であれば、誰でも退団の際申請できます。また、階級と勤務年数に応じ、</a:t>
                </a:r>
                <a:r>
                  <a:rPr lang="en-US" altLang="ja-JP" sz="1000" b="1" dirty="0">
                    <a:solidFill>
                      <a:srgbClr val="FF0000"/>
                    </a:solidFill>
                    <a:latin typeface="HG丸ｺﾞｼｯｸM-PRO"/>
                    <a:ea typeface="HG丸ｺﾞｼｯｸM-PRO"/>
                  </a:rPr>
                  <a:t>20</a:t>
                </a:r>
                <a:r>
                  <a:rPr lang="ja-JP" altLang="en-US" sz="1000" b="1" dirty="0">
                    <a:solidFill>
                      <a:srgbClr val="FF0000"/>
                    </a:solidFill>
                    <a:latin typeface="HG丸ｺﾞｼｯｸM-PRO"/>
                    <a:ea typeface="HG丸ｺﾞｼｯｸM-PRO"/>
                  </a:rPr>
                  <a:t>万～</a:t>
                </a:r>
                <a:r>
                  <a:rPr lang="en-US" altLang="ja-JP" sz="1000" b="1" dirty="0">
                    <a:solidFill>
                      <a:srgbClr val="FF0000"/>
                    </a:solidFill>
                    <a:latin typeface="HG丸ｺﾞｼｯｸM-PRO"/>
                    <a:ea typeface="HG丸ｺﾞｼｯｸM-PRO"/>
                  </a:rPr>
                  <a:t>97</a:t>
                </a:r>
                <a:r>
                  <a:rPr lang="ja-JP" altLang="en-US" sz="1000" b="1" dirty="0">
                    <a:solidFill>
                      <a:srgbClr val="FF0000"/>
                    </a:solidFill>
                    <a:latin typeface="HG丸ｺﾞｼｯｸM-PRO"/>
                    <a:ea typeface="HG丸ｺﾞｼｯｸM-PRO"/>
                  </a:rPr>
                  <a:t>万</a:t>
                </a:r>
                <a:r>
                  <a:rPr lang="en-US" altLang="ja-JP" sz="1000" b="1" dirty="0">
                    <a:solidFill>
                      <a:srgbClr val="FF0000"/>
                    </a:solidFill>
                    <a:latin typeface="HG丸ｺﾞｼｯｸM-PRO"/>
                    <a:ea typeface="HG丸ｺﾞｼｯｸM-PRO"/>
                  </a:rPr>
                  <a:t>9</a:t>
                </a:r>
                <a:r>
                  <a:rPr lang="ja-JP" altLang="en-US" sz="1000" b="1" dirty="0">
                    <a:solidFill>
                      <a:srgbClr val="FF0000"/>
                    </a:solidFill>
                    <a:latin typeface="HG丸ｺﾞｼｯｸM-PRO"/>
                    <a:ea typeface="HG丸ｺﾞｼｯｸM-PRO"/>
                  </a:rPr>
                  <a:t>千円</a:t>
                </a:r>
                <a:r>
                  <a:rPr lang="ja-JP" altLang="en-US" sz="1000" dirty="0">
                    <a:solidFill>
                      <a:srgbClr val="000000"/>
                    </a:solidFill>
                    <a:latin typeface="HG丸ｺﾞｼｯｸM-PRO"/>
                    <a:ea typeface="HG丸ｺﾞｼｯｸM-PRO"/>
                  </a:rPr>
                  <a:t>の範囲内で支給されます。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詳しい金額については、下記ホームページをご参照ください。</a:t>
                </a:r>
              </a:p>
            </p:txBody>
          </p:sp>
        </p:grpSp>
        <p:sp>
          <p:nvSpPr>
            <p:cNvPr id="46" name="テキスト ボックス 45"/>
            <p:cNvSpPr txBox="1"/>
            <p:nvPr/>
          </p:nvSpPr>
          <p:spPr>
            <a:xfrm>
              <a:off x="121068" y="6813923"/>
              <a:ext cx="2110708" cy="553998"/>
            </a:xfrm>
            <a:prstGeom prst="rect">
              <a:avLst/>
            </a:prstGeom>
            <a:noFill/>
          </p:spPr>
          <p:txBody>
            <a:bodyPr wrap="square" rtlCol="0">
              <a:spAutoFit/>
            </a:bodyPr>
            <a:lstStyle/>
            <a:p>
              <a:pPr>
                <a:defRPr sz="1000"/>
              </a:pPr>
              <a:r>
                <a:rPr lang="en-US" altLang="ja-JP" sz="1000" dirty="0">
                  <a:solidFill>
                    <a:srgbClr val="000000"/>
                  </a:solidFill>
                  <a:latin typeface="HG丸ｺﾞｼｯｸM-PRO"/>
                  <a:ea typeface="HG丸ｺﾞｼｯｸM-PRO"/>
                </a:rPr>
                <a:t>【</a:t>
              </a:r>
              <a:r>
                <a:rPr lang="ja-JP" altLang="en-US" sz="1000" dirty="0">
                  <a:solidFill>
                    <a:srgbClr val="000000"/>
                  </a:solidFill>
                  <a:latin typeface="HG丸ｺﾞｼｯｸM-PRO"/>
                  <a:ea typeface="HG丸ｺﾞｼｯｸM-PRO"/>
                </a:rPr>
                <a:t>参照サイト</a:t>
              </a:r>
              <a:r>
                <a:rPr lang="en-US" altLang="ja-JP" sz="1000" dirty="0">
                  <a:solidFill>
                    <a:srgbClr val="000000"/>
                  </a:solidFill>
                  <a:latin typeface="HG丸ｺﾞｼｯｸM-PRO"/>
                  <a:ea typeface="HG丸ｺﾞｼｯｸM-PRO"/>
                </a:rPr>
                <a:t>】</a:t>
              </a:r>
            </a:p>
            <a:p>
              <a:pPr>
                <a:defRPr sz="1000"/>
              </a:pPr>
              <a:r>
                <a:rPr lang="ja-JP" altLang="en-US" sz="1000" dirty="0">
                  <a:solidFill>
                    <a:srgbClr val="000000"/>
                  </a:solidFill>
                  <a:latin typeface="HG丸ｺﾞｼｯｸM-PRO"/>
                  <a:ea typeface="HG丸ｺﾞｼｯｸM-PRO"/>
                </a:rPr>
                <a:t>山形県町村会「</a:t>
              </a:r>
              <a:r>
                <a:rPr lang="zh-TW" altLang="en-US" sz="1000" dirty="0">
                  <a:solidFill>
                    <a:srgbClr val="000000"/>
                  </a:solidFill>
                  <a:latin typeface="HG丸ｺﾞｼｯｸM-PRO"/>
                  <a:ea typeface="HG丸ｺﾞｼｯｸM-PRO"/>
                </a:rPr>
                <a:t>退職報償金制度</a:t>
              </a:r>
              <a:r>
                <a:rPr lang="ja-JP" altLang="en-US" sz="1000" dirty="0">
                  <a:solidFill>
                    <a:srgbClr val="000000"/>
                  </a:solidFill>
                  <a:latin typeface="HG丸ｺﾞｼｯｸM-PRO"/>
                  <a:ea typeface="HG丸ｺﾞｼｯｸM-PRO"/>
                </a:rPr>
                <a:t>」</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ホームページはこちら⇒</a:t>
              </a:r>
            </a:p>
          </p:txBody>
        </p:sp>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1775" y="6838108"/>
              <a:ext cx="540000" cy="540000"/>
            </a:xfrm>
            <a:prstGeom prst="rect">
              <a:avLst/>
            </a:prstGeom>
            <a:ln>
              <a:solidFill>
                <a:schemeClr val="tx1"/>
              </a:solidFill>
            </a:ln>
          </p:spPr>
        </p:pic>
      </p:grpSp>
      <p:grpSp>
        <p:nvGrpSpPr>
          <p:cNvPr id="18" name="グループ化 17"/>
          <p:cNvGrpSpPr/>
          <p:nvPr/>
        </p:nvGrpSpPr>
        <p:grpSpPr>
          <a:xfrm>
            <a:off x="3275266" y="5099874"/>
            <a:ext cx="3588122" cy="4509877"/>
            <a:chOff x="3275266" y="4784178"/>
            <a:chExt cx="3588122" cy="4509877"/>
          </a:xfrm>
        </p:grpSpPr>
        <p:grpSp>
          <p:nvGrpSpPr>
            <p:cNvPr id="48" name="グループ化 47"/>
            <p:cNvGrpSpPr/>
            <p:nvPr/>
          </p:nvGrpSpPr>
          <p:grpSpPr>
            <a:xfrm>
              <a:off x="3275266" y="4784178"/>
              <a:ext cx="3455240" cy="4509877"/>
              <a:chOff x="34346" y="487066"/>
              <a:chExt cx="1656000" cy="4509877"/>
            </a:xfrm>
          </p:grpSpPr>
          <p:grpSp>
            <p:nvGrpSpPr>
              <p:cNvPr id="52" name="グループ化 51"/>
              <p:cNvGrpSpPr/>
              <p:nvPr/>
            </p:nvGrpSpPr>
            <p:grpSpPr>
              <a:xfrm>
                <a:off x="34346" y="487066"/>
                <a:ext cx="1656000" cy="4509877"/>
                <a:chOff x="97006" y="1050032"/>
                <a:chExt cx="1656000" cy="4509877"/>
              </a:xfrm>
            </p:grpSpPr>
            <p:sp>
              <p:nvSpPr>
                <p:cNvPr id="54" name="角丸四角形 53"/>
                <p:cNvSpPr/>
                <p:nvPr/>
              </p:nvSpPr>
              <p:spPr>
                <a:xfrm>
                  <a:off x="97006" y="1050032"/>
                  <a:ext cx="1656000" cy="4509877"/>
                </a:xfrm>
                <a:prstGeom prst="roundRect">
                  <a:avLst>
                    <a:gd name="adj" fmla="val 9577"/>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195206" y="1114468"/>
                  <a:ext cx="1474186" cy="369332"/>
                </a:xfrm>
                <a:prstGeom prst="rect">
                  <a:avLst/>
                </a:prstGeom>
                <a:noFill/>
              </p:spPr>
              <p:txBody>
                <a:bodyPr wrap="square" rtlCol="0">
                  <a:spAutoFit/>
                </a:bodyPr>
                <a:lstStyle/>
                <a:p>
                  <a:pPr algn="ctr"/>
                  <a:r>
                    <a:rPr lang="ja-JP" altLang="en-US" b="1" kern="10" dirty="0">
                      <a:solidFill>
                        <a:srgbClr val="00CCFF"/>
                      </a:solidFill>
                      <a:latin typeface="HG丸ｺﾞｼｯｸM-PRO"/>
                      <a:ea typeface="HG丸ｺﾞｼｯｸM-PRO"/>
                    </a:rPr>
                    <a:t>各種報酬</a:t>
                  </a:r>
                </a:p>
              </p:txBody>
            </p:sp>
          </p:grpSp>
          <p:sp>
            <p:nvSpPr>
              <p:cNvPr id="53" name="テキスト ボックス 52"/>
              <p:cNvSpPr txBox="1"/>
              <p:nvPr/>
            </p:nvSpPr>
            <p:spPr>
              <a:xfrm>
                <a:off x="54646" y="929918"/>
                <a:ext cx="1615401" cy="400110"/>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　消防団員に支給される報酬は、年額の「職務報酬」と日額の「出動報酬」の</a:t>
                </a:r>
                <a:r>
                  <a:rPr lang="en-US" altLang="ja-JP" sz="1000" dirty="0">
                    <a:solidFill>
                      <a:srgbClr val="000000"/>
                    </a:solidFill>
                    <a:latin typeface="HG丸ｺﾞｼｯｸM-PRO"/>
                    <a:ea typeface="HG丸ｺﾞｼｯｸM-PRO"/>
                  </a:rPr>
                  <a:t>2</a:t>
                </a:r>
                <a:r>
                  <a:rPr lang="ja-JP" altLang="en-US" sz="1000" dirty="0">
                    <a:solidFill>
                      <a:srgbClr val="000000"/>
                    </a:solidFill>
                    <a:latin typeface="HG丸ｺﾞｼｯｸM-PRO"/>
                    <a:ea typeface="HG丸ｺﾞｼｯｸM-PRO"/>
                  </a:rPr>
                  <a:t>種類があります。</a:t>
                </a:r>
                <a:endParaRPr lang="en-US" altLang="ja-JP" sz="1000" dirty="0">
                  <a:solidFill>
                    <a:srgbClr val="000000"/>
                  </a:solidFill>
                  <a:latin typeface="HG丸ｺﾞｼｯｸM-PRO"/>
                  <a:ea typeface="HG丸ｺﾞｼｯｸM-PRO"/>
                </a:endParaRPr>
              </a:p>
            </p:txBody>
          </p:sp>
        </p:grpSp>
        <p:sp>
          <p:nvSpPr>
            <p:cNvPr id="62" name="テキスト ボックス 61"/>
            <p:cNvSpPr txBox="1"/>
            <p:nvPr/>
          </p:nvSpPr>
          <p:spPr>
            <a:xfrm>
              <a:off x="3368903" y="5872305"/>
              <a:ext cx="1136943" cy="1477328"/>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○職務報酬</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階級に応じた</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年額報酬が条例で定められています。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a:t>
              </a:r>
              <a:r>
                <a:rPr lang="en-US" altLang="ja-JP" sz="1000" dirty="0">
                  <a:solidFill>
                    <a:srgbClr val="000000"/>
                  </a:solidFill>
                  <a:latin typeface="HG丸ｺﾞｼｯｸM-PRO"/>
                  <a:ea typeface="HG丸ｺﾞｼｯｸM-PRO"/>
                </a:rPr>
                <a:t>9</a:t>
              </a:r>
              <a:r>
                <a:rPr lang="ja-JP" altLang="en-US" sz="1000" dirty="0">
                  <a:solidFill>
                    <a:srgbClr val="000000"/>
                  </a:solidFill>
                  <a:latin typeface="HG丸ｺﾞｼｯｸM-PRO"/>
                  <a:ea typeface="HG丸ｺﾞｼｯｸM-PRO"/>
                </a:rPr>
                <a:t>月と</a:t>
              </a:r>
              <a:r>
                <a:rPr lang="en-US" altLang="ja-JP" sz="1000" dirty="0">
                  <a:solidFill>
                    <a:srgbClr val="000000"/>
                  </a:solidFill>
                  <a:latin typeface="HG丸ｺﾞｼｯｸM-PRO"/>
                  <a:ea typeface="HG丸ｺﾞｼｯｸM-PRO"/>
                </a:rPr>
                <a:t>3</a:t>
              </a:r>
              <a:r>
                <a:rPr lang="ja-JP" altLang="en-US" sz="1000" dirty="0">
                  <a:solidFill>
                    <a:srgbClr val="000000"/>
                  </a:solidFill>
                  <a:latin typeface="HG丸ｺﾞｼｯｸM-PRO"/>
                  <a:ea typeface="HG丸ｺﾞｼｯｸM-PRO"/>
                </a:rPr>
                <a:t>月の</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年</a:t>
              </a:r>
              <a:r>
                <a:rPr lang="en-US" altLang="ja-JP" sz="1000" dirty="0">
                  <a:solidFill>
                    <a:srgbClr val="000000"/>
                  </a:solidFill>
                  <a:latin typeface="HG丸ｺﾞｼｯｸM-PRO"/>
                  <a:ea typeface="HG丸ｺﾞｼｯｸM-PRO"/>
                </a:rPr>
                <a:t>2</a:t>
              </a:r>
              <a:r>
                <a:rPr lang="ja-JP" altLang="en-US" sz="1000" dirty="0">
                  <a:solidFill>
                    <a:srgbClr val="000000"/>
                  </a:solidFill>
                  <a:latin typeface="HG丸ｺﾞｼｯｸM-PRO"/>
                  <a:ea typeface="HG丸ｺﾞｼｯｸM-PRO"/>
                </a:rPr>
                <a:t>回に分けて、半分ずつ支払います。</a:t>
              </a:r>
              <a:endParaRPr lang="en-US" altLang="ja-JP" sz="1000" dirty="0">
                <a:solidFill>
                  <a:srgbClr val="000000"/>
                </a:solidFill>
                <a:latin typeface="HG丸ｺﾞｼｯｸM-PRO"/>
                <a:ea typeface="HG丸ｺﾞｼｯｸM-PRO"/>
              </a:endParaRPr>
            </a:p>
          </p:txBody>
        </p:sp>
        <p:sp>
          <p:nvSpPr>
            <p:cNvPr id="65" name="テキスト ボックス 64"/>
            <p:cNvSpPr txBox="1"/>
            <p:nvPr/>
          </p:nvSpPr>
          <p:spPr>
            <a:xfrm>
              <a:off x="3408148" y="7735171"/>
              <a:ext cx="3455240" cy="707886"/>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○出動報酬</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１日の活動時間に応じ、日額の報酬が支払われます。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火災・災害での出動と、訓練などの災害以外の出動で</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単価が変わります。</a:t>
              </a:r>
            </a:p>
          </p:txBody>
        </p:sp>
      </p:grpSp>
      <p:pic>
        <p:nvPicPr>
          <p:cNvPr id="3" name="図 2">
            <a:extLst>
              <a:ext uri="{FF2B5EF4-FFF2-40B4-BE49-F238E27FC236}">
                <a16:creationId xmlns:a16="http://schemas.microsoft.com/office/drawing/2014/main" id="{A6C5F343-AE4F-7251-90DD-622431917A5C}"/>
              </a:ext>
            </a:extLst>
          </p:cNvPr>
          <p:cNvPicPr>
            <a:picLocks noChangeAspect="1"/>
          </p:cNvPicPr>
          <p:nvPr/>
        </p:nvPicPr>
        <p:blipFill rotWithShape="1">
          <a:blip r:embed="rId4">
            <a:extLst>
              <a:ext uri="{28A0092B-C50C-407E-A947-70E740481C1C}">
                <a14:useLocalDpi xmlns:a14="http://schemas.microsoft.com/office/drawing/2010/main" val="0"/>
              </a:ext>
            </a:extLst>
          </a:blip>
          <a:srcRect l="751" t="-4240" r="41630" b="1"/>
          <a:stretch>
            <a:fillRect/>
          </a:stretch>
        </p:blipFill>
        <p:spPr bwMode="auto">
          <a:xfrm>
            <a:off x="4410732" y="5965113"/>
            <a:ext cx="2145314" cy="2251727"/>
          </a:xfrm>
          <a:prstGeom prst="rect">
            <a:avLst/>
          </a:prstGeom>
          <a:noFill/>
          <a:ln w="952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a:innerShdw blurRad="114300">
              <a:prstClr val="black"/>
            </a:innerShdw>
          </a:effectLst>
          <a:extLst>
            <a:ext uri="{53640926-AAD7-44D8-BBD7-CCE9431645EC}">
              <a14:shadowObscured xmlns:a14="http://schemas.microsoft.com/office/drawing/2010/main"/>
            </a:ext>
          </a:extLst>
        </p:spPr>
      </p:pic>
      <p:pic>
        <p:nvPicPr>
          <p:cNvPr id="5" name="図 4">
            <a:extLst>
              <a:ext uri="{FF2B5EF4-FFF2-40B4-BE49-F238E27FC236}">
                <a16:creationId xmlns:a16="http://schemas.microsoft.com/office/drawing/2014/main" id="{9F363D18-CFA1-9114-76D6-27B2D73BBA87}"/>
              </a:ext>
            </a:extLst>
          </p:cNvPr>
          <p:cNvPicPr>
            <a:picLocks noChangeAspect="1"/>
          </p:cNvPicPr>
          <p:nvPr/>
        </p:nvPicPr>
        <p:blipFill rotWithShape="1">
          <a:blip r:embed="rId5">
            <a:extLst>
              <a:ext uri="{28A0092B-C50C-407E-A947-70E740481C1C}">
                <a14:useLocalDpi xmlns:a14="http://schemas.microsoft.com/office/drawing/2010/main" val="0"/>
              </a:ext>
            </a:extLst>
          </a:blip>
          <a:srcRect t="-5403" r="24570"/>
          <a:stretch>
            <a:fillRect/>
          </a:stretch>
        </p:blipFill>
        <p:spPr bwMode="auto">
          <a:xfrm>
            <a:off x="3334598" y="8694287"/>
            <a:ext cx="3353553" cy="910776"/>
          </a:xfrm>
          <a:prstGeom prst="rect">
            <a:avLst/>
          </a:prstGeom>
          <a:noFill/>
          <a:ln>
            <a:noFill/>
          </a:ln>
          <a:extLst>
            <a:ext uri="{53640926-AAD7-44D8-BBD7-CCE9431645EC}">
              <a14:shadowObscured xmlns:a14="http://schemas.microsoft.com/office/drawing/2010/main"/>
            </a:ext>
          </a:extLst>
        </p:spPr>
      </p:pic>
      <p:pic>
        <p:nvPicPr>
          <p:cNvPr id="9" name="図 8">
            <a:extLst>
              <a:ext uri="{FF2B5EF4-FFF2-40B4-BE49-F238E27FC236}">
                <a16:creationId xmlns:a16="http://schemas.microsoft.com/office/drawing/2014/main" id="{79F2DC09-AB0E-1304-461B-B695544116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4721" y="7796264"/>
            <a:ext cx="1991409" cy="1722300"/>
          </a:xfrm>
          <a:prstGeom prst="rect">
            <a:avLst/>
          </a:prstGeom>
        </p:spPr>
      </p:pic>
    </p:spTree>
    <p:extLst>
      <p:ext uri="{BB962C8B-B14F-4D97-AF65-F5344CB8AC3E}">
        <p14:creationId xmlns:p14="http://schemas.microsoft.com/office/powerpoint/2010/main" val="9515619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576</Words>
  <Application>Microsoft Office PowerPoint</Application>
  <PresentationFormat>A4 210 x 297 mm</PresentationFormat>
  <Paragraphs>54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HGP教科書体</vt:lpstr>
      <vt:lpstr>HG丸ｺﾞｼｯｸM-PRO</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佐々木凌央</cp:lastModifiedBy>
  <cp:revision>10</cp:revision>
  <dcterms:modified xsi:type="dcterms:W3CDTF">2026-06-09T04:17:11Z</dcterms:modified>
</cp:coreProperties>
</file>